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3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bookmarkIdSeed="5">
  <p:sldMasterIdLst>
    <p:sldMasterId id="2147483649" r:id="rId1"/>
    <p:sldMasterId id="2147483656" r:id="rId2"/>
    <p:sldMasterId id="2147483668" r:id="rId3"/>
    <p:sldMasterId id="2147483680" r:id="rId4"/>
  </p:sldMasterIdLst>
  <p:notesMasterIdLst>
    <p:notesMasterId r:id="rId71"/>
  </p:notesMasterIdLst>
  <p:handoutMasterIdLst>
    <p:handoutMasterId r:id="rId72"/>
  </p:handoutMasterIdLst>
  <p:sldIdLst>
    <p:sldId id="907" r:id="rId5"/>
    <p:sldId id="908" r:id="rId6"/>
    <p:sldId id="916" r:id="rId7"/>
    <p:sldId id="973" r:id="rId8"/>
    <p:sldId id="918" r:id="rId9"/>
    <p:sldId id="922" r:id="rId10"/>
    <p:sldId id="980" r:id="rId11"/>
    <p:sldId id="1018" r:id="rId12"/>
    <p:sldId id="1013" r:id="rId13"/>
    <p:sldId id="974" r:id="rId14"/>
    <p:sldId id="975" r:id="rId15"/>
    <p:sldId id="977" r:id="rId16"/>
    <p:sldId id="978" r:id="rId17"/>
    <p:sldId id="979" r:id="rId18"/>
    <p:sldId id="983" r:id="rId19"/>
    <p:sldId id="984" r:id="rId20"/>
    <p:sldId id="985" r:id="rId21"/>
    <p:sldId id="987" r:id="rId22"/>
    <p:sldId id="990" r:id="rId23"/>
    <p:sldId id="991" r:id="rId24"/>
    <p:sldId id="992" r:id="rId25"/>
    <p:sldId id="993" r:id="rId26"/>
    <p:sldId id="994" r:id="rId27"/>
    <p:sldId id="995" r:id="rId28"/>
    <p:sldId id="1047" r:id="rId29"/>
    <p:sldId id="996" r:id="rId30"/>
    <p:sldId id="1014" r:id="rId31"/>
    <p:sldId id="1001" r:id="rId32"/>
    <p:sldId id="1000" r:id="rId33"/>
    <p:sldId id="1003" r:id="rId34"/>
    <p:sldId id="1006" r:id="rId35"/>
    <p:sldId id="1048" r:id="rId36"/>
    <p:sldId id="1004" r:id="rId37"/>
    <p:sldId id="1005" r:id="rId38"/>
    <p:sldId id="1008" r:id="rId39"/>
    <p:sldId id="1015" r:id="rId40"/>
    <p:sldId id="1021" r:id="rId41"/>
    <p:sldId id="1022" r:id="rId42"/>
    <p:sldId id="1023" r:id="rId43"/>
    <p:sldId id="1024" r:id="rId44"/>
    <p:sldId id="1025" r:id="rId45"/>
    <p:sldId id="1026" r:id="rId46"/>
    <p:sldId id="1027" r:id="rId47"/>
    <p:sldId id="1028" r:id="rId48"/>
    <p:sldId id="1029" r:id="rId49"/>
    <p:sldId id="1030" r:id="rId50"/>
    <p:sldId id="1031" r:id="rId51"/>
    <p:sldId id="1032" r:id="rId52"/>
    <p:sldId id="1034" r:id="rId53"/>
    <p:sldId id="1016" r:id="rId54"/>
    <p:sldId id="1009" r:id="rId55"/>
    <p:sldId id="1012" r:id="rId56"/>
    <p:sldId id="1036" r:id="rId57"/>
    <p:sldId id="1049" r:id="rId58"/>
    <p:sldId id="1050" r:id="rId59"/>
    <p:sldId id="1051" r:id="rId60"/>
    <p:sldId id="1037" r:id="rId61"/>
    <p:sldId id="1038" r:id="rId62"/>
    <p:sldId id="1044" r:id="rId63"/>
    <p:sldId id="1039" r:id="rId64"/>
    <p:sldId id="1040" r:id="rId65"/>
    <p:sldId id="1041" r:id="rId66"/>
    <p:sldId id="1042" r:id="rId67"/>
    <p:sldId id="1043" r:id="rId68"/>
    <p:sldId id="1007" r:id="rId69"/>
    <p:sldId id="1045" r:id="rId70"/>
  </p:sldIdLst>
  <p:sldSz cx="9144000" cy="6858000" type="screen4x3"/>
  <p:notesSz cx="6797675" cy="9928225"/>
  <p:defaultTextStyle>
    <a:defPPr>
      <a:defRPr lang="zh-TW"/>
    </a:defPPr>
    <a:lvl1pPr algn="l" rtl="0" fontAlgn="base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Arial" charset="0"/>
        <a:ea typeface="新細明體" charset="-120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Arial" charset="0"/>
        <a:ea typeface="新細明體" charset="-120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Arial" charset="0"/>
        <a:ea typeface="新細明體" charset="-120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Arial" charset="0"/>
        <a:ea typeface="新細明體" charset="-120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Arial" charset="0"/>
        <a:ea typeface="新細明體" charset="-120"/>
        <a:cs typeface="+mn-cs"/>
      </a:defRPr>
    </a:lvl5pPr>
    <a:lvl6pPr marL="2286000" algn="l" defTabSz="914400" rtl="0" eaLnBrk="1" latinLnBrk="0" hangingPunct="1">
      <a:defRPr kumimoji="1" sz="1600" kern="1200">
        <a:solidFill>
          <a:schemeClr val="tx1"/>
        </a:solidFill>
        <a:latin typeface="Arial" charset="0"/>
        <a:ea typeface="新細明體" charset="-120"/>
        <a:cs typeface="+mn-cs"/>
      </a:defRPr>
    </a:lvl6pPr>
    <a:lvl7pPr marL="2743200" algn="l" defTabSz="914400" rtl="0" eaLnBrk="1" latinLnBrk="0" hangingPunct="1">
      <a:defRPr kumimoji="1" sz="1600" kern="1200">
        <a:solidFill>
          <a:schemeClr val="tx1"/>
        </a:solidFill>
        <a:latin typeface="Arial" charset="0"/>
        <a:ea typeface="新細明體" charset="-120"/>
        <a:cs typeface="+mn-cs"/>
      </a:defRPr>
    </a:lvl7pPr>
    <a:lvl8pPr marL="3200400" algn="l" defTabSz="914400" rtl="0" eaLnBrk="1" latinLnBrk="0" hangingPunct="1">
      <a:defRPr kumimoji="1" sz="1600" kern="1200">
        <a:solidFill>
          <a:schemeClr val="tx1"/>
        </a:solidFill>
        <a:latin typeface="Arial" charset="0"/>
        <a:ea typeface="新細明體" charset="-120"/>
        <a:cs typeface="+mn-cs"/>
      </a:defRPr>
    </a:lvl8pPr>
    <a:lvl9pPr marL="3657600" algn="l" defTabSz="914400" rtl="0" eaLnBrk="1" latinLnBrk="0" hangingPunct="1">
      <a:defRPr kumimoji="1" sz="1600" kern="1200">
        <a:solidFill>
          <a:schemeClr val="tx1"/>
        </a:solidFill>
        <a:latin typeface="Arial" charset="0"/>
        <a:ea typeface="新細明體" charset="-12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4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9A57C"/>
    <a:srgbClr val="FFCC99"/>
    <a:srgbClr val="FFFF99"/>
    <a:srgbClr val="800000"/>
    <a:srgbClr val="FFFFFF"/>
    <a:srgbClr val="675E47"/>
    <a:srgbClr val="339966"/>
    <a:srgbClr val="99FF99"/>
    <a:srgbClr val="FFCCCC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8FB837D-C827-4EFA-A057-4D05807E0F7C}" styleName="佈景主題樣式 1 - 輔色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C083E6E3-FA7D-4D7B-A595-EF9225AFEA82}" styleName="淺色樣式 1 - 輔色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A111915-BE36-4E01-A7E5-04B1672EAD32}" styleName="淺色樣式 2 - 輔色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284E427A-3D55-4303-BF80-6455036E1DE7}" styleName="佈景主題樣式 1 - 輔色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38B1855-1B75-4FBE-930C-398BA8C253C6}" styleName="佈景主題樣式 2 - 輔色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230" autoAdjust="0"/>
    <p:restoredTop sz="83896" autoAdjust="0"/>
  </p:normalViewPr>
  <p:slideViewPr>
    <p:cSldViewPr>
      <p:cViewPr>
        <p:scale>
          <a:sx n="80" d="100"/>
          <a:sy n="80" d="100"/>
        </p:scale>
        <p:origin x="1440" y="4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51" d="100"/>
          <a:sy n="51" d="100"/>
        </p:scale>
        <p:origin x="-2616" y="-102"/>
      </p:cViewPr>
      <p:guideLst>
        <p:guide orient="horz" pos="3127"/>
        <p:guide pos="214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viewProps" Target="viewProp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handoutMaster" Target="handoutMasters/handoutMaster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tableStyles" Target="tableStyles.xml"/><Relationship Id="rId7" Type="http://schemas.openxmlformats.org/officeDocument/2006/relationships/slide" Target="slides/slide3.xml"/><Relationship Id="rId71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&#27963;&#38913;&#31807;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&#27963;&#38913;&#31807;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&#27963;&#38913;&#31807;1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Rainbow\Desktop\SMC%20meaningful%20actions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Having Meal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zh-TW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5">
                <a:lumMod val="75000"/>
              </a:schemeClr>
            </a:solidFill>
            <a:ln>
              <a:noFill/>
            </a:ln>
            <a:effectLst/>
          </c:spPr>
          <c:invertIfNegative val="0"/>
          <c:val>
            <c:numRef>
              <c:f>工作表1!$A$1:$A$6</c:f>
              <c:numCache>
                <c:formatCode>General</c:formatCode>
                <c:ptCount val="6"/>
                <c:pt idx="0">
                  <c:v>14</c:v>
                </c:pt>
                <c:pt idx="1">
                  <c:v>11</c:v>
                </c:pt>
                <c:pt idx="2">
                  <c:v>8</c:v>
                </c:pt>
                <c:pt idx="3">
                  <c:v>21</c:v>
                </c:pt>
                <c:pt idx="4">
                  <c:v>5</c:v>
                </c:pt>
                <c:pt idx="5">
                  <c:v>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"/>
        <c:axId val="453925136"/>
        <c:axId val="453918608"/>
      </c:barChart>
      <c:catAx>
        <c:axId val="453925136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453918608"/>
        <c:crosses val="autoZero"/>
        <c:auto val="1"/>
        <c:lblAlgn val="ctr"/>
        <c:lblOffset val="100"/>
        <c:noMultiLvlLbl val="0"/>
      </c:catAx>
      <c:valAx>
        <c:axId val="453918608"/>
        <c:scaling>
          <c:orientation val="minMax"/>
          <c:max val="4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4539251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Reading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5">
                <a:lumMod val="75000"/>
              </a:schemeClr>
            </a:solidFill>
            <a:ln>
              <a:noFill/>
            </a:ln>
            <a:effectLst/>
          </c:spPr>
          <c:invertIfNegative val="0"/>
          <c:val>
            <c:numRef>
              <c:f>工作表1!$C$1:$C$6</c:f>
              <c:numCache>
                <c:formatCode>General</c:formatCode>
                <c:ptCount val="6"/>
                <c:pt idx="0">
                  <c:v>32</c:v>
                </c:pt>
                <c:pt idx="1">
                  <c:v>5</c:v>
                </c:pt>
                <c:pt idx="2">
                  <c:v>17</c:v>
                </c:pt>
                <c:pt idx="3">
                  <c:v>2</c:v>
                </c:pt>
                <c:pt idx="4">
                  <c:v>4</c:v>
                </c:pt>
                <c:pt idx="5">
                  <c:v>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"/>
        <c:overlap val="-27"/>
        <c:axId val="275153808"/>
        <c:axId val="508161712"/>
      </c:barChart>
      <c:catAx>
        <c:axId val="275153808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508161712"/>
        <c:crosses val="autoZero"/>
        <c:auto val="1"/>
        <c:lblAlgn val="ctr"/>
        <c:lblOffset val="100"/>
        <c:noMultiLvlLbl val="0"/>
      </c:catAx>
      <c:valAx>
        <c:axId val="508161712"/>
        <c:scaling>
          <c:orientation val="minMax"/>
          <c:max val="4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2751538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Sweeping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5">
                <a:lumMod val="75000"/>
              </a:schemeClr>
            </a:solidFill>
            <a:ln>
              <a:noFill/>
            </a:ln>
            <a:effectLst/>
          </c:spPr>
          <c:invertIfNegative val="0"/>
          <c:val>
            <c:numRef>
              <c:f>工作表1!$E$1:$E$6</c:f>
              <c:numCache>
                <c:formatCode>General</c:formatCode>
                <c:ptCount val="6"/>
                <c:pt idx="0">
                  <c:v>2</c:v>
                </c:pt>
                <c:pt idx="1">
                  <c:v>7</c:v>
                </c:pt>
                <c:pt idx="2">
                  <c:v>2</c:v>
                </c:pt>
                <c:pt idx="3">
                  <c:v>9</c:v>
                </c:pt>
                <c:pt idx="4">
                  <c:v>4</c:v>
                </c:pt>
                <c:pt idx="5">
                  <c:v>36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"/>
        <c:overlap val="-27"/>
        <c:axId val="508151376"/>
        <c:axId val="508162256"/>
      </c:barChart>
      <c:catAx>
        <c:axId val="508151376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508162256"/>
        <c:crosses val="autoZero"/>
        <c:auto val="1"/>
        <c:lblAlgn val="ctr"/>
        <c:lblOffset val="100"/>
        <c:noMultiLvlLbl val="0"/>
      </c:catAx>
      <c:valAx>
        <c:axId val="5081622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5081513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Watching TV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5">
                <a:lumMod val="75000"/>
              </a:schemeClr>
            </a:solidFill>
            <a:ln>
              <a:noFill/>
            </a:ln>
            <a:effectLst/>
          </c:spPr>
          <c:invertIfNegative val="0"/>
          <c:val>
            <c:numRef>
              <c:f>工作表1!$G$1:$G$6</c:f>
              <c:numCache>
                <c:formatCode>General</c:formatCode>
                <c:ptCount val="6"/>
                <c:pt idx="0">
                  <c:v>29</c:v>
                </c:pt>
                <c:pt idx="1">
                  <c:v>19</c:v>
                </c:pt>
                <c:pt idx="2">
                  <c:v>5</c:v>
                </c:pt>
                <c:pt idx="3">
                  <c:v>4</c:v>
                </c:pt>
                <c:pt idx="4">
                  <c:v>3</c:v>
                </c:pt>
                <c:pt idx="5">
                  <c:v>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"/>
        <c:overlap val="-27"/>
        <c:axId val="508165520"/>
        <c:axId val="508153552"/>
      </c:barChart>
      <c:catAx>
        <c:axId val="508165520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508153552"/>
        <c:crosses val="autoZero"/>
        <c:auto val="1"/>
        <c:lblAlgn val="ctr"/>
        <c:lblOffset val="100"/>
        <c:noMultiLvlLbl val="0"/>
      </c:catAx>
      <c:valAx>
        <c:axId val="508153552"/>
        <c:scaling>
          <c:orientation val="minMax"/>
          <c:max val="4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50816552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3225" cy="498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997" tIns="45998" rIns="91997" bIns="45998" numCol="1" anchor="t" anchorCtr="0" compatLnSpc="1">
            <a:prstTxWarp prst="textNoShape">
              <a:avLst/>
            </a:prstTxWarp>
          </a:bodyPr>
          <a:lstStyle>
            <a:lvl1pPr defTabSz="920668">
              <a:defRPr sz="1300">
                <a:latin typeface="Times New Roman" pitchFamily="18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4450" y="0"/>
            <a:ext cx="2943225" cy="498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997" tIns="45998" rIns="91997" bIns="45998" numCol="1" anchor="t" anchorCtr="0" compatLnSpc="1">
            <a:prstTxWarp prst="textNoShape">
              <a:avLst/>
            </a:prstTxWarp>
          </a:bodyPr>
          <a:lstStyle>
            <a:lvl1pPr algn="r" defTabSz="920668">
              <a:defRPr sz="1300">
                <a:latin typeface="Times New Roman" pitchFamily="18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2150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9750"/>
            <a:ext cx="2943225" cy="498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997" tIns="45998" rIns="91997" bIns="45998" numCol="1" anchor="b" anchorCtr="0" compatLnSpc="1">
            <a:prstTxWarp prst="textNoShape">
              <a:avLst/>
            </a:prstTxWarp>
          </a:bodyPr>
          <a:lstStyle>
            <a:lvl1pPr defTabSz="920668">
              <a:defRPr sz="1300">
                <a:latin typeface="Times New Roman" pitchFamily="18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2150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4450" y="9429750"/>
            <a:ext cx="2943225" cy="498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997" tIns="45998" rIns="91997" bIns="45998" numCol="1" anchor="b" anchorCtr="0" compatLnSpc="1">
            <a:prstTxWarp prst="textNoShape">
              <a:avLst/>
            </a:prstTxWarp>
          </a:bodyPr>
          <a:lstStyle>
            <a:lvl1pPr algn="r" defTabSz="920668">
              <a:defRPr sz="1300">
                <a:latin typeface="Times New Roman" pitchFamily="18" charset="0"/>
                <a:ea typeface="新細明體" pitchFamily="18" charset="-120"/>
              </a:defRPr>
            </a:lvl1pPr>
          </a:lstStyle>
          <a:p>
            <a:pPr>
              <a:defRPr/>
            </a:pPr>
            <a:fld id="{A8DD9E3E-6C82-44AC-BB67-8A43B0ADF677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638735942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3225" cy="498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997" tIns="45998" rIns="91997" bIns="45998" numCol="1" anchor="t" anchorCtr="0" compatLnSpc="1">
            <a:prstTxWarp prst="textNoShape">
              <a:avLst/>
            </a:prstTxWarp>
          </a:bodyPr>
          <a:lstStyle>
            <a:lvl1pPr defTabSz="920668">
              <a:defRPr sz="1300">
                <a:latin typeface="Times New Roman" pitchFamily="18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3721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2863" y="0"/>
            <a:ext cx="2943225" cy="498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997" tIns="45998" rIns="91997" bIns="45998" numCol="1" anchor="t" anchorCtr="0" compatLnSpc="1">
            <a:prstTxWarp prst="textNoShape">
              <a:avLst/>
            </a:prstTxWarp>
          </a:bodyPr>
          <a:lstStyle>
            <a:lvl1pPr algn="r" defTabSz="920668">
              <a:defRPr sz="1300">
                <a:latin typeface="Times New Roman" pitchFamily="18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198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9163" y="746125"/>
            <a:ext cx="4959350" cy="371951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722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450" y="4714875"/>
            <a:ext cx="5438775" cy="446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997" tIns="45998" rIns="91997" bIns="4599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noProof="0" smtClean="0"/>
              <a:t>按一下以編輯母片</a:t>
            </a:r>
          </a:p>
          <a:p>
            <a:pPr lvl="1"/>
            <a:r>
              <a:rPr lang="zh-TW" altLang="en-US" noProof="0" smtClean="0"/>
              <a:t>第二層</a:t>
            </a:r>
          </a:p>
          <a:p>
            <a:pPr lvl="2"/>
            <a:r>
              <a:rPr lang="zh-TW" altLang="en-US" noProof="0" smtClean="0"/>
              <a:t>第三層</a:t>
            </a:r>
          </a:p>
          <a:p>
            <a:pPr lvl="3"/>
            <a:r>
              <a:rPr lang="zh-TW" altLang="en-US" noProof="0" smtClean="0"/>
              <a:t>第四層</a:t>
            </a:r>
          </a:p>
          <a:p>
            <a:pPr lvl="4"/>
            <a:r>
              <a:rPr lang="zh-TW" altLang="en-US" noProof="0" smtClean="0"/>
              <a:t>第五層</a:t>
            </a:r>
          </a:p>
        </p:txBody>
      </p:sp>
      <p:sp>
        <p:nvSpPr>
          <p:cNvPr id="13722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8163"/>
            <a:ext cx="2943225" cy="498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997" tIns="45998" rIns="91997" bIns="45998" numCol="1" anchor="b" anchorCtr="0" compatLnSpc="1">
            <a:prstTxWarp prst="textNoShape">
              <a:avLst/>
            </a:prstTxWarp>
          </a:bodyPr>
          <a:lstStyle>
            <a:lvl1pPr defTabSz="920668">
              <a:defRPr sz="1300">
                <a:latin typeface="Times New Roman" pitchFamily="18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3722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2863" y="9428163"/>
            <a:ext cx="2943225" cy="498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997" tIns="45998" rIns="91997" bIns="45998" numCol="1" anchor="b" anchorCtr="0" compatLnSpc="1">
            <a:prstTxWarp prst="textNoShape">
              <a:avLst/>
            </a:prstTxWarp>
          </a:bodyPr>
          <a:lstStyle>
            <a:lvl1pPr algn="r" defTabSz="920668">
              <a:defRPr sz="1300">
                <a:latin typeface="Times New Roman" pitchFamily="18" charset="0"/>
                <a:ea typeface="新細明體" pitchFamily="18" charset="-120"/>
              </a:defRPr>
            </a:lvl1pPr>
          </a:lstStyle>
          <a:p>
            <a:pPr>
              <a:defRPr/>
            </a:pPr>
            <a:fld id="{868442E8-C376-4D1D-8BA7-0F18FE70B568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659826584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新細明體" pitchFamily="18" charset="-120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新細明體" pitchFamily="18" charset="-12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新細明體" pitchFamily="18" charset="-12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新細明體" pitchFamily="18" charset="-12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新細明體" pitchFamily="18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投影片圖像版面配置區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45058" name="備忘稿版面配置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en-US" dirty="0" smtClean="0">
              <a:ea typeface="新細明體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0956191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提升活動辨識的多樣性與準確率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202211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YIMING:</a:t>
            </a:r>
            <a:r>
              <a:rPr lang="zh-TW" altLang="en-US" dirty="0" smtClean="0"/>
              <a:t>要詳細解釋為什麼要</a:t>
            </a:r>
            <a:r>
              <a:rPr lang="en-US" altLang="zh-TW" dirty="0" smtClean="0"/>
              <a:t>non-parametric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598525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這頁不重要，不用講太詳細。</a:t>
            </a:r>
            <a:endParaRPr lang="en-US" altLang="zh-TW" dirty="0" smtClean="0"/>
          </a:p>
          <a:p>
            <a:r>
              <a:rPr lang="zh-TW" altLang="en-US" dirty="0" smtClean="0"/>
              <a:t>為什麼選用這些</a:t>
            </a:r>
            <a:r>
              <a:rPr lang="en-US" altLang="zh-TW" dirty="0" smtClean="0"/>
              <a:t>sensor</a:t>
            </a:r>
            <a:r>
              <a:rPr lang="zh-TW" altLang="en-US" dirty="0" smtClean="0"/>
              <a:t>。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dirty="0" smtClean="0"/>
              <a:t>或者解釋那些活動跟這些</a:t>
            </a:r>
            <a:r>
              <a:rPr lang="en-US" altLang="zh-TW" dirty="0" smtClean="0"/>
              <a:t>sensor</a:t>
            </a:r>
            <a:r>
              <a:rPr lang="zh-TW" altLang="en-US" dirty="0" smtClean="0"/>
              <a:t>有關。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675457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定義清楚什麼是</a:t>
            </a:r>
            <a:r>
              <a:rPr lang="en-US" altLang="zh-TW" dirty="0" smtClean="0"/>
              <a:t>TF</a:t>
            </a:r>
          </a:p>
          <a:p>
            <a:r>
              <a:rPr lang="zh-TW" altLang="en-US" dirty="0" smtClean="0"/>
              <a:t>概念</a:t>
            </a:r>
            <a:r>
              <a:rPr lang="en-US" altLang="zh-TW" dirty="0" smtClean="0"/>
              <a:t>OK</a:t>
            </a:r>
            <a:r>
              <a:rPr lang="zh-TW" altLang="en-US" dirty="0" smtClean="0"/>
              <a:t>，呈現上不要這麼清楚明白。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409614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585993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Mean of Pitch angle</a:t>
            </a:r>
          </a:p>
          <a:p>
            <a:r>
              <a:rPr lang="en-US" altLang="zh-TW" dirty="0" smtClean="0"/>
              <a:t>Mean of accelerations for each axis</a:t>
            </a:r>
          </a:p>
          <a:p>
            <a:r>
              <a:rPr lang="zh-TW" altLang="en-US" dirty="0" smtClean="0"/>
              <a:t>手錶圖畫錯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111856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altLang="zh-TW" dirty="0" smtClean="0"/>
              <a:t>An activity is considered as one document which has its topic</a:t>
            </a:r>
          </a:p>
          <a:p>
            <a:pPr lvl="1"/>
            <a:r>
              <a:rPr lang="en-US" altLang="zh-TW" dirty="0" smtClean="0"/>
              <a:t>A waving motion is considered as one waving motion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315588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 smtClean="0"/>
              <a:t>It’s hard to define the specific number of kinds of hand’s waving motions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5610042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6347963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638767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投影片圖像版面配置區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47106" name="備忘稿版面配置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altLang="zh-TW" dirty="0" smtClean="0">
                <a:ea typeface="新細明體" charset="-120"/>
              </a:rPr>
              <a:t>Model</a:t>
            </a:r>
            <a:r>
              <a:rPr lang="en-US" altLang="zh-TW" baseline="0" dirty="0" smtClean="0">
                <a:ea typeface="新細明體" charset="-120"/>
              </a:rPr>
              <a:t> Design (AR)</a:t>
            </a:r>
            <a:endParaRPr lang="zh-TW" altLang="en-US" dirty="0" smtClean="0">
              <a:ea typeface="新細明體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9028653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可能要解釋活動為何沒有因果關係。</a:t>
            </a:r>
            <a:endParaRPr lang="en-US" altLang="zh-TW" dirty="0" smtClean="0"/>
          </a:p>
          <a:p>
            <a:r>
              <a:rPr lang="zh-TW" altLang="en-US" dirty="0" smtClean="0"/>
              <a:t>前後</a:t>
            </a:r>
            <a:r>
              <a:rPr lang="en-US" altLang="zh-TW" dirty="0" smtClean="0"/>
              <a:t>STATE</a:t>
            </a:r>
            <a:r>
              <a:rPr lang="zh-TW" altLang="en-US" dirty="0" smtClean="0"/>
              <a:t>是沒有關係，例如讀書不用先坐下。</a:t>
            </a:r>
            <a:endParaRPr lang="en-US" altLang="zh-TW" dirty="0" smtClean="0"/>
          </a:p>
          <a:p>
            <a:r>
              <a:rPr lang="zh-TW" altLang="en-US" dirty="0" smtClean="0"/>
              <a:t>就是只看某幾個特定的觀測點成立，活動就成立。</a:t>
            </a:r>
            <a:endParaRPr lang="en-US" altLang="zh-TW" dirty="0" smtClean="0"/>
          </a:p>
          <a:p>
            <a:r>
              <a:rPr lang="zh-TW" altLang="en-US" dirty="0" smtClean="0"/>
              <a:t>這樣做會比</a:t>
            </a:r>
            <a:r>
              <a:rPr lang="en-US" altLang="zh-TW" dirty="0" smtClean="0"/>
              <a:t>HMM</a:t>
            </a:r>
            <a:r>
              <a:rPr lang="zh-TW" altLang="en-US" dirty="0" smtClean="0"/>
              <a:t>好嗎</a:t>
            </a:r>
            <a:r>
              <a:rPr lang="en-US" altLang="zh-TW" dirty="0" smtClean="0"/>
              <a:t>?</a:t>
            </a:r>
            <a:r>
              <a:rPr lang="zh-TW" altLang="en-US" dirty="0" smtClean="0"/>
              <a:t>可能必須要去比較。</a:t>
            </a:r>
            <a:endParaRPr lang="en-US" altLang="zh-TW" dirty="0" smtClean="0"/>
          </a:p>
          <a:p>
            <a:endParaRPr lang="en-US" altLang="zh-TW" dirty="0" smtClean="0"/>
          </a:p>
          <a:p>
            <a:r>
              <a:rPr lang="zh-TW" altLang="en-US" dirty="0" smtClean="0"/>
              <a:t>需要證明為什麼這些方法一起使用</a:t>
            </a:r>
            <a:r>
              <a:rPr lang="zh-TW" altLang="en-US" smtClean="0"/>
              <a:t>會很好，亦即選用的理由。會比解釋他們是什麼更重要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1352714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1904881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7001288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6281493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8860202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2220065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投影片圖像版面配置區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47106" name="備忘稿版面配置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en-US" dirty="0" smtClean="0">
              <a:ea typeface="新細明體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85139620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投影片圖像版面配置區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47106" name="備忘稿版面配置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en-US" dirty="0" smtClean="0">
              <a:ea typeface="新細明體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15771347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投影片圖像版面配置區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47106" name="備忘稿版面配置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en-US" dirty="0" smtClean="0">
              <a:ea typeface="新細明體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65234229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只有</a:t>
            </a:r>
            <a:r>
              <a:rPr lang="en-US" altLang="zh-TW" dirty="0" smtClean="0"/>
              <a:t>FALL</a:t>
            </a:r>
            <a:r>
              <a:rPr lang="zh-TW" altLang="en-US" dirty="0" smtClean="0"/>
              <a:t>比較像</a:t>
            </a:r>
            <a:r>
              <a:rPr lang="en-US" altLang="zh-TW" dirty="0" smtClean="0"/>
              <a:t>RISK</a:t>
            </a:r>
            <a:br>
              <a:rPr lang="en-US" altLang="zh-TW" dirty="0" smtClean="0"/>
            </a:br>
            <a:r>
              <a:rPr lang="zh-TW" altLang="en-US" dirty="0" smtClean="0"/>
              <a:t>可以改成困難點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581248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7410690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Realizing-&gt;Recognizing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5620249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用詞可能要統一</a:t>
            </a:r>
            <a:r>
              <a:rPr lang="en-US" altLang="zh-TW" dirty="0" smtClean="0"/>
              <a:t>Ambient sensor network</a:t>
            </a:r>
            <a:r>
              <a:rPr lang="en-US" altLang="zh-TW" baseline="0" dirty="0" smtClean="0"/>
              <a:t> or body sensor network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>KNN</a:t>
            </a:r>
            <a:r>
              <a:rPr lang="zh-TW" altLang="en-US" dirty="0" smtClean="0"/>
              <a:t>跟</a:t>
            </a:r>
            <a:r>
              <a:rPr lang="en-US" altLang="zh-TW" dirty="0" smtClean="0"/>
              <a:t>DPMM</a:t>
            </a:r>
            <a:r>
              <a:rPr lang="zh-TW" altLang="en-US" dirty="0" smtClean="0"/>
              <a:t>要全名</a:t>
            </a:r>
            <a:endParaRPr lang="en-US" altLang="zh-TW" dirty="0" smtClean="0"/>
          </a:p>
          <a:p>
            <a:r>
              <a:rPr lang="zh-TW" altLang="en-US" dirty="0" smtClean="0"/>
              <a:t>解釋為什麼要分兩層</a:t>
            </a:r>
            <a:endParaRPr lang="en-US" altLang="zh-TW" dirty="0" smtClean="0"/>
          </a:p>
          <a:p>
            <a:endParaRPr lang="en-US" altLang="zh-TW" dirty="0" smtClean="0"/>
          </a:p>
          <a:p>
            <a:r>
              <a:rPr lang="zh-TW" altLang="en-US" dirty="0" smtClean="0"/>
              <a:t>士桓</a:t>
            </a:r>
            <a:r>
              <a:rPr lang="en-US" altLang="zh-TW" dirty="0" smtClean="0"/>
              <a:t>:raw</a:t>
            </a:r>
            <a:r>
              <a:rPr lang="zh-TW" altLang="en-US" dirty="0" smtClean="0"/>
              <a:t> </a:t>
            </a:r>
            <a:r>
              <a:rPr lang="en-US" altLang="zh-TW" dirty="0" smtClean="0"/>
              <a:t>data</a:t>
            </a:r>
            <a:r>
              <a:rPr lang="zh-TW" altLang="en-US" dirty="0" smtClean="0"/>
              <a:t> </a:t>
            </a:r>
            <a:r>
              <a:rPr lang="en-US" altLang="zh-TW" dirty="0" smtClean="0"/>
              <a:t>filter</a:t>
            </a:r>
            <a:r>
              <a:rPr lang="zh-TW" altLang="en-US" dirty="0" smtClean="0"/>
              <a:t> 是第一層，然後在第二層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r>
              <a:rPr lang="zh-TW" altLang="en-US" dirty="0" smtClean="0"/>
              <a:t>資料</a:t>
            </a:r>
            <a:r>
              <a:rPr lang="zh-TW" altLang="en-US" dirty="0" smtClean="0"/>
              <a:t>來源是離散跟連續的</a:t>
            </a:r>
            <a:endParaRPr lang="en-US" altLang="zh-TW" dirty="0" smtClean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3173043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這頁可以放</a:t>
            </a:r>
            <a:r>
              <a:rPr lang="en-US" altLang="zh-TW" dirty="0" smtClean="0"/>
              <a:t>Appendixes</a:t>
            </a:r>
          </a:p>
          <a:p>
            <a:r>
              <a:rPr lang="zh-TW" altLang="en-US" dirty="0" smtClean="0"/>
              <a:t>數學式不用講那麼細，除非是有很大貢獻，重點可以放在邏輯的推導。</a:t>
            </a:r>
            <a:endParaRPr lang="en-US" altLang="zh-TW" dirty="0" smtClean="0"/>
          </a:p>
          <a:p>
            <a:r>
              <a:rPr lang="zh-TW" altLang="en-US" dirty="0" smtClean="0"/>
              <a:t>名詞的使用。</a:t>
            </a:r>
            <a:r>
              <a:rPr lang="en-US" altLang="zh-TW" dirty="0" err="1" smtClean="0"/>
              <a:t>EX:dist</a:t>
            </a:r>
            <a:r>
              <a:rPr lang="en-US" altLang="zh-TW" dirty="0" smtClean="0"/>
              <a:t>-&gt;hamming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3576153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應該先解釋</a:t>
            </a:r>
            <a:r>
              <a:rPr lang="en-US" altLang="zh-TW" dirty="0" smtClean="0"/>
              <a:t>2LDPMM</a:t>
            </a:r>
            <a:r>
              <a:rPr lang="zh-TW" altLang="en-US" dirty="0" smtClean="0"/>
              <a:t>，為何需要兩層，他的必須性在那，尤其做為原創方法，這更適合好好解釋。</a:t>
            </a:r>
            <a:endParaRPr lang="en-US" altLang="zh-TW" dirty="0" smtClean="0"/>
          </a:p>
          <a:p>
            <a:r>
              <a:rPr lang="en-US" altLang="zh-TW" dirty="0" smtClean="0"/>
              <a:t>Layers-&gt;Layer</a:t>
            </a:r>
            <a:r>
              <a:rPr lang="zh-TW" altLang="en-US" dirty="0" smtClean="0"/>
              <a:t>名詞轉形容詞，形容</a:t>
            </a:r>
            <a:r>
              <a:rPr lang="en-US" altLang="zh-TW" dirty="0" smtClean="0"/>
              <a:t>DPMM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7189263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DPMM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0814692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4101436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931894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6599932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 smtClean="0"/>
              <a:t>The methods of activity recognition have been described in previous slides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747519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要</a:t>
            </a:r>
            <a:r>
              <a:rPr lang="en-US" altLang="zh-TW" dirty="0" smtClean="0"/>
              <a:t>highlight</a:t>
            </a:r>
            <a:r>
              <a:rPr lang="zh-TW" altLang="en-US" dirty="0" smtClean="0"/>
              <a:t> </a:t>
            </a:r>
            <a:r>
              <a:rPr lang="en-US" altLang="zh-TW" dirty="0" smtClean="0"/>
              <a:t>supervise</a:t>
            </a:r>
            <a:r>
              <a:rPr lang="zh-TW" altLang="en-US" dirty="0" smtClean="0"/>
              <a:t> </a:t>
            </a:r>
            <a:r>
              <a:rPr lang="en-US" altLang="zh-TW" dirty="0" err="1" smtClean="0"/>
              <a:t>unsupvise</a:t>
            </a:r>
            <a:r>
              <a:rPr lang="zh-TW" altLang="en-US" dirty="0" smtClean="0"/>
              <a:t>或者全部不講</a:t>
            </a:r>
            <a:endParaRPr lang="en-US" altLang="zh-TW" dirty="0" smtClean="0"/>
          </a:p>
          <a:p>
            <a:r>
              <a:rPr lang="en-US" altLang="zh-TW" dirty="0" smtClean="0"/>
              <a:t>Based on mature of WSN</a:t>
            </a:r>
            <a:r>
              <a:rPr lang="zh-TW" altLang="en-US" dirty="0" smtClean="0"/>
              <a:t>都拿掉</a:t>
            </a:r>
            <a:endParaRPr lang="en-US" altLang="zh-TW" dirty="0" smtClean="0"/>
          </a:p>
          <a:p>
            <a:r>
              <a:rPr lang="en-US" altLang="zh-TW" dirty="0" smtClean="0"/>
              <a:t>Highlight still in the experimental stage</a:t>
            </a:r>
          </a:p>
          <a:p>
            <a:r>
              <a:rPr lang="en-US" altLang="zh-TW" dirty="0" smtClean="0"/>
              <a:t/>
            </a:r>
            <a:br>
              <a:rPr lang="en-US" altLang="zh-TW" dirty="0" smtClean="0"/>
            </a:b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182778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Highlight unsupervised and</a:t>
            </a:r>
            <a:r>
              <a:rPr lang="en-US" altLang="zh-TW" baseline="0" dirty="0" smtClean="0"/>
              <a:t> real-time.</a:t>
            </a:r>
            <a:br>
              <a:rPr lang="en-US" altLang="zh-TW" baseline="0" dirty="0" smtClean="0"/>
            </a:br>
            <a:r>
              <a:rPr lang="zh-TW" altLang="en-US" baseline="0" dirty="0" smtClean="0"/>
              <a:t>這樣上頁可能就要先提</a:t>
            </a:r>
            <a:r>
              <a:rPr lang="en-US" altLang="zh-TW" baseline="0" dirty="0" smtClean="0"/>
              <a:t>supervise</a:t>
            </a:r>
            <a:r>
              <a:rPr lang="zh-TW" altLang="en-US" baseline="0" dirty="0" smtClean="0"/>
              <a:t> </a:t>
            </a:r>
            <a:r>
              <a:rPr lang="en-US" altLang="zh-TW" baseline="0" dirty="0" smtClean="0"/>
              <a:t>and</a:t>
            </a:r>
            <a:r>
              <a:rPr lang="zh-TW" altLang="en-US" baseline="0" dirty="0" smtClean="0"/>
              <a:t> </a:t>
            </a:r>
            <a:r>
              <a:rPr lang="en-US" altLang="zh-TW" baseline="0" dirty="0" smtClean="0"/>
              <a:t>unsupervised</a:t>
            </a:r>
          </a:p>
          <a:p>
            <a:r>
              <a:rPr lang="en-US" altLang="zh-TW" baseline="0" dirty="0" smtClean="0"/>
              <a:t>Monitor</a:t>
            </a:r>
            <a:r>
              <a:rPr lang="zh-TW" altLang="en-US" baseline="0" dirty="0" smtClean="0"/>
              <a:t>是長期的，改成</a:t>
            </a:r>
            <a:r>
              <a:rPr lang="en-US" altLang="zh-TW" baseline="0" dirty="0" smtClean="0"/>
              <a:t>recognize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012204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Nonparametric learning-&gt;method</a:t>
            </a:r>
          </a:p>
          <a:p>
            <a:r>
              <a:rPr lang="zh-TW" altLang="en-US" dirty="0" smtClean="0"/>
              <a:t>用詞不精準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631583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流程圖 非架構圖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097752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投影片圖像版面配置區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47106" name="備忘稿版面配置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en-US" dirty="0" smtClean="0">
              <a:ea typeface="新細明體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338957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Monitoring-&gt;recognizing</a:t>
            </a:r>
          </a:p>
          <a:p>
            <a:r>
              <a:rPr lang="en-US" altLang="zh-TW" dirty="0" smtClean="0"/>
              <a:t>Trying</a:t>
            </a:r>
            <a:r>
              <a:rPr lang="en-US" altLang="zh-TW" baseline="0" dirty="0" smtClean="0"/>
              <a:t> to categorize-&gt;categorize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Training</a:t>
            </a:r>
            <a:r>
              <a:rPr lang="en-US" altLang="zh-TW" baseline="0" dirty="0" smtClean="0"/>
              <a:t> mode </a:t>
            </a:r>
            <a:r>
              <a:rPr lang="zh-TW" altLang="en-US" baseline="0" dirty="0" smtClean="0"/>
              <a:t>下面應該分成兩個動作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137740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6"/>
          <p:cNvSpPr>
            <a:spLocks noChangeArrowheads="1"/>
          </p:cNvSpPr>
          <p:nvPr userDrawn="1"/>
        </p:nvSpPr>
        <p:spPr bwMode="auto">
          <a:xfrm>
            <a:off x="179388" y="5876925"/>
            <a:ext cx="169862" cy="152400"/>
          </a:xfrm>
          <a:prstGeom prst="ellipse">
            <a:avLst/>
          </a:prstGeom>
          <a:solidFill>
            <a:srgbClr val="FFCC00"/>
          </a:solidFill>
          <a:ln w="9525">
            <a:noFill/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>
              <a:defRPr/>
            </a:pPr>
            <a:endParaRPr lang="zh-TW" altLang="en-US">
              <a:ea typeface="新細明體" pitchFamily="18" charset="-120"/>
            </a:endParaRPr>
          </a:p>
        </p:txBody>
      </p:sp>
      <p:sp>
        <p:nvSpPr>
          <p:cNvPr id="10445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304800" y="1447800"/>
            <a:ext cx="7345363" cy="1728788"/>
          </a:xfrm>
        </p:spPr>
        <p:txBody>
          <a:bodyPr anchor="ctr"/>
          <a:lstStyle>
            <a:lvl1pPr>
              <a:defRPr sz="4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104452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304800" y="3810000"/>
            <a:ext cx="7345363" cy="1752600"/>
          </a:xfrm>
        </p:spPr>
        <p:txBody>
          <a:bodyPr/>
          <a:lstStyle>
            <a:lvl1pPr marL="0" indent="0">
              <a:buFont typeface="Wingdings" pitchFamily="2" charset="2"/>
              <a:buNone/>
              <a:defRPr i="1"/>
            </a:lvl1pPr>
          </a:lstStyle>
          <a:p>
            <a:r>
              <a:rPr lang="zh-TW" altLang="en-US" smtClean="0"/>
              <a:t>按一下以編輯母片副標題樣式</a:t>
            </a:r>
            <a:endParaRPr lang="zh-TW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9D946E4-D4A6-478B-9C30-A7712D738B1F}" type="datetimeFigureOut">
              <a:rPr lang="zh-TW" altLang="en-US"/>
              <a:pPr>
                <a:defRPr/>
              </a:pPr>
              <a:t>2015/7/14</a:t>
            </a:fld>
            <a:endParaRPr lang="zh-TW" altLang="en-US"/>
          </a:p>
        </p:txBody>
      </p:sp>
      <p:sp>
        <p:nvSpPr>
          <p:cNvPr id="3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4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692BA68-F589-4D08-B3E5-87B1C4D0B000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0CC72B4-FA70-46C3-96E2-EEE6C046402E}" type="datetimeFigureOut">
              <a:rPr lang="zh-TW" altLang="en-US"/>
              <a:pPr>
                <a:defRPr/>
              </a:pPr>
              <a:t>2015/7/14</a:t>
            </a:fld>
            <a:endParaRPr lang="zh-TW" altLang="en-US"/>
          </a:p>
        </p:txBody>
      </p:sp>
      <p:sp>
        <p:nvSpPr>
          <p:cNvPr id="6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3896891-86DE-4FEC-BF00-A77113F4E6BC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4522D7C-ABFD-40DA-A62A-E9F7FE6B5841}" type="datetimeFigureOut">
              <a:rPr lang="zh-TW" altLang="en-US"/>
              <a:pPr>
                <a:defRPr/>
              </a:pPr>
              <a:t>2015/7/14</a:t>
            </a:fld>
            <a:endParaRPr lang="zh-TW" altLang="en-US"/>
          </a:p>
        </p:txBody>
      </p:sp>
      <p:sp>
        <p:nvSpPr>
          <p:cNvPr id="6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173989B-87F5-4EE9-B265-1E1705C3EE93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DD20A23-FDDB-492B-AE9B-486825399094}" type="datetimeFigureOut">
              <a:rPr lang="zh-TW" altLang="en-US"/>
              <a:pPr>
                <a:defRPr/>
              </a:pPr>
              <a:t>2015/7/14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C92A077-2881-49BC-B093-CBB45A9BB7D5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4B20792-C76A-4721-9A35-85D0330DE652}" type="datetimeFigureOut">
              <a:rPr lang="zh-TW" altLang="en-US"/>
              <a:pPr>
                <a:defRPr/>
              </a:pPr>
              <a:t>2015/7/14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41B7175-D701-434C-AD0F-57D8EE80CE6A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 dirty="0" smtClean="0"/>
              <a:t>按一下以編輯母片標題樣式</a:t>
            </a:r>
            <a:endParaRPr lang="en-US" altLang="zh-TW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zh-TW" altLang="en-US" dirty="0" smtClean="0"/>
              <a:t>按一下以編輯母片副標題樣式</a:t>
            </a:r>
            <a:endParaRPr lang="en-US" altLang="zh-TW" dirty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F0E6AF8-0069-4456-BB20-EBC9636CF18D}" type="datetimeFigureOut">
              <a:rPr lang="zh-TW" altLang="en-US"/>
              <a:pPr>
                <a:defRPr/>
              </a:pPr>
              <a:t>2015/7/14</a:t>
            </a:fld>
            <a:endParaRPr lang="zh-TW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02C481B-6969-4AA6-9DD8-4E3180D266CE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  <p:pic>
        <p:nvPicPr>
          <p:cNvPr id="2" name="圖片 1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600" y="0"/>
            <a:ext cx="9172600" cy="550356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068CF8C-8616-46AC-A99E-E56FE9353F22}" type="datetimeFigureOut">
              <a:rPr lang="zh-TW" altLang="en-US"/>
              <a:pPr>
                <a:defRPr/>
              </a:pPr>
              <a:t>2015/7/14</a:t>
            </a:fld>
            <a:endParaRPr lang="zh-TW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A664615-7390-49B9-BEEC-A69DF1257774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B9A20B2-ADFD-4D61-84C6-93B760D2890C}" type="datetimeFigureOut">
              <a:rPr lang="zh-TW" altLang="en-US"/>
              <a:pPr>
                <a:defRPr/>
              </a:pPr>
              <a:t>2015/7/14</a:t>
            </a:fld>
            <a:endParaRPr lang="zh-TW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6EB3D5C-032F-4002-845E-B273CAB7F632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336170-B1AB-414C-A343-A4EDB4786506}" type="datetimeFigureOut">
              <a:rPr lang="zh-TW" altLang="en-US"/>
              <a:pPr>
                <a:defRPr/>
              </a:pPr>
              <a:t>2015/7/14</a:t>
            </a:fld>
            <a:endParaRPr lang="zh-TW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414B249-A37D-4AF8-8093-F40059B100C4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E1EA840-B74E-4DFB-91B2-5E6CA73C54AF}" type="datetimeFigureOut">
              <a:rPr lang="zh-TW" altLang="en-US"/>
              <a:pPr>
                <a:defRPr/>
              </a:pPr>
              <a:t>2015/7/14</a:t>
            </a:fld>
            <a:endParaRPr lang="zh-TW" alt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93A7C98-611C-482C-95CF-47BE819B6C4E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600">
                <a:latin typeface="Helvetica" pitchFamily="34" charset="0"/>
                <a:cs typeface="Helvetica" pitchFamily="34" charset="0"/>
              </a:defRPr>
            </a:lvl1pPr>
            <a:lvl2pPr>
              <a:defRPr>
                <a:latin typeface="Helvetica" pitchFamily="34" charset="0"/>
                <a:cs typeface="Helvetica" pitchFamily="34" charset="0"/>
              </a:defRPr>
            </a:lvl2pPr>
            <a:lvl3pPr>
              <a:defRPr>
                <a:latin typeface="Helvetica" pitchFamily="34" charset="0"/>
                <a:cs typeface="Helvetica" pitchFamily="34" charset="0"/>
              </a:defRPr>
            </a:lvl3pPr>
            <a:lvl4pPr>
              <a:defRPr>
                <a:latin typeface="Helvetica" pitchFamily="34" charset="0"/>
                <a:cs typeface="Helvetica" pitchFamily="34" charset="0"/>
              </a:defRPr>
            </a:lvl4pPr>
            <a:lvl5pPr>
              <a:defRPr>
                <a:latin typeface="Helvetica" pitchFamily="34" charset="0"/>
                <a:cs typeface="Helvetica" pitchFamily="34" charset="0"/>
              </a:defRPr>
            </a:lvl5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>
          <a:xfrm>
            <a:off x="0" y="6525344"/>
            <a:ext cx="539552" cy="432048"/>
          </a:xfrm>
        </p:spPr>
        <p:txBody>
          <a:bodyPr/>
          <a:lstStyle>
            <a:lvl1pPr algn="ctr">
              <a:defRPr b="1">
                <a:solidFill>
                  <a:schemeClr val="accent1">
                    <a:lumMod val="50000"/>
                  </a:schemeClr>
                </a:solidFill>
                <a:latin typeface="Arial Black" pitchFamily="34" charset="0"/>
              </a:defRPr>
            </a:lvl1pPr>
          </a:lstStyle>
          <a:p>
            <a:pPr>
              <a:defRPr/>
            </a:pPr>
            <a:fld id="{882A2925-7CCB-4834-A370-9ADCE740D5D4}" type="slidenum">
              <a:rPr lang="zh-TW" altLang="en-US" smtClean="0"/>
              <a:pPr>
                <a:defRPr/>
              </a:pPr>
              <a:t>‹#›</a:t>
            </a:fld>
            <a:endParaRPr lang="zh-TW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 ftr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63C91F0-4BFD-4F42-8D93-D7AA7ABCE18F}" type="datetimeFigureOut">
              <a:rPr lang="zh-TW" altLang="en-US"/>
              <a:pPr>
                <a:defRPr/>
              </a:pPr>
              <a:t>2015/7/14</a:t>
            </a:fld>
            <a:endParaRPr lang="zh-TW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0E61DD5-7719-4B91-912F-6BB81BF0E304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7AA398-BFB2-424F-AAD5-294ED0E8A4C4}" type="datetimeFigureOut">
              <a:rPr lang="zh-TW" altLang="en-US"/>
              <a:pPr>
                <a:defRPr/>
              </a:pPr>
              <a:t>2015/7/14</a:t>
            </a:fld>
            <a:endParaRPr lang="zh-TW" alt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64C4C5-18BB-48FF-8A1F-78B5921955DC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D07BD14-1B50-4B5E-90C0-3887838C2CD9}" type="datetimeFigureOut">
              <a:rPr lang="zh-TW" altLang="en-US"/>
              <a:pPr>
                <a:defRPr/>
              </a:pPr>
              <a:t>2015/7/14</a:t>
            </a:fld>
            <a:endParaRPr lang="zh-TW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9D24D2E-910A-4CC3-A8E6-249A39954258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TW" altLang="en-US" noProof="0" smtClean="0"/>
              <a:t>按一下圖示以新增圖片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1A37223-C6E0-41E5-86A4-FC325E5F69B9}" type="datetimeFigureOut">
              <a:rPr lang="zh-TW" altLang="en-US"/>
              <a:pPr>
                <a:defRPr/>
              </a:pPr>
              <a:t>2015/7/14</a:t>
            </a:fld>
            <a:endParaRPr lang="zh-TW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91C53A9-B1B6-44B7-8248-8D29292ACB19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59C97E6-23AD-4DEC-B64E-3E9CD662E486}" type="datetimeFigureOut">
              <a:rPr lang="zh-TW" altLang="en-US"/>
              <a:pPr>
                <a:defRPr/>
              </a:pPr>
              <a:t>2015/7/14</a:t>
            </a:fld>
            <a:endParaRPr lang="zh-TW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6D7ACAC-4D22-47A4-92AF-8DD820160982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80F9B18-B11B-4E3F-8398-5A917254CA23}" type="datetimeFigureOut">
              <a:rPr lang="zh-TW" altLang="en-US"/>
              <a:pPr>
                <a:defRPr/>
              </a:pPr>
              <a:t>2015/7/14</a:t>
            </a:fld>
            <a:endParaRPr lang="zh-TW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5DEC9A0-1F5B-4B1F-B84F-274C3DE48717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13626B4-0EE5-4BB2-B60D-3F1A0DD7DAC3}" type="datetimeFigureOut">
              <a:rPr lang="zh-TW" altLang="en-US"/>
              <a:pPr>
                <a:defRPr/>
              </a:pPr>
              <a:t>2015/7/14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79B18BC-AF6B-4212-AD74-654DD558E7E4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31C4DA-F52A-4106-8E36-798C01E4B76A}" type="datetimeFigureOut">
              <a:rPr lang="zh-TW" altLang="en-US"/>
              <a:pPr>
                <a:defRPr/>
              </a:pPr>
              <a:t>2015/7/14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782383-D12E-4D3D-AE9B-2825D238359A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0BECFBD-26A1-44D2-A3AF-F8708CDC5128}" type="datetimeFigureOut">
              <a:rPr lang="zh-TW" altLang="en-US"/>
              <a:pPr>
                <a:defRPr/>
              </a:pPr>
              <a:t>2015/7/14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6C3ECC-9784-4692-B87D-61A27738397E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E7D8AAE-3A73-4E5C-A98E-24A5742795D7}" type="datetimeFigureOut">
              <a:rPr lang="zh-TW" altLang="en-US"/>
              <a:pPr>
                <a:defRPr/>
              </a:pPr>
              <a:t>2015/7/14</a:t>
            </a:fld>
            <a:endParaRPr lang="zh-TW" altLang="en-US"/>
          </a:p>
        </p:txBody>
      </p:sp>
      <p:sp>
        <p:nvSpPr>
          <p:cNvPr id="6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8888855-9422-4EDF-8D9C-98083DBCDB98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C530C66-BF75-4A27-8F38-62C17C33F026}" type="datetimeFigureOut">
              <a:rPr lang="zh-TW" altLang="en-US"/>
              <a:pPr>
                <a:defRPr/>
              </a:pPr>
              <a:t>2015/7/14</a:t>
            </a:fld>
            <a:endParaRPr lang="zh-TW" altLang="en-US"/>
          </a:p>
        </p:txBody>
      </p:sp>
      <p:sp>
        <p:nvSpPr>
          <p:cNvPr id="8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9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D5706C1-98C2-4A4F-BDE4-EC25C623C90B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69BC56C-469C-4824-A216-58CE12F800CF}" type="datetimeFigureOut">
              <a:rPr lang="zh-TW" altLang="en-US"/>
              <a:pPr>
                <a:defRPr/>
              </a:pPr>
              <a:t>2015/7/14</a:t>
            </a:fld>
            <a:endParaRPr lang="zh-TW" altLang="en-US"/>
          </a:p>
        </p:txBody>
      </p:sp>
      <p:sp>
        <p:nvSpPr>
          <p:cNvPr id="4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744734-5C71-4DEF-921A-AB74E21DE11E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CC260B6-BDF1-4096-B3D0-E4AF0C058B83}" type="datetimeFigureOut">
              <a:rPr lang="zh-TW" altLang="en-US"/>
              <a:pPr>
                <a:defRPr/>
              </a:pPr>
              <a:t>2015/7/14</a:t>
            </a:fld>
            <a:endParaRPr lang="zh-TW" altLang="en-US"/>
          </a:p>
        </p:txBody>
      </p:sp>
      <p:sp>
        <p:nvSpPr>
          <p:cNvPr id="3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4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01CE4A0-F2DD-47BE-9A0B-9BEEC3AA5F71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B8DC018-44A9-47E5-A016-34386AAF3F41}" type="datetimeFigureOut">
              <a:rPr lang="zh-TW" altLang="en-US"/>
              <a:pPr>
                <a:defRPr/>
              </a:pPr>
              <a:t>2015/7/14</a:t>
            </a:fld>
            <a:endParaRPr lang="zh-TW" altLang="en-US"/>
          </a:p>
        </p:txBody>
      </p:sp>
      <p:sp>
        <p:nvSpPr>
          <p:cNvPr id="6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11485F0-F2FD-4FB9-80FB-294F158EBA57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0FD24EF-EC59-4B1C-B6B8-2A657B5AA0FB}" type="datetimeFigureOut">
              <a:rPr lang="zh-TW" altLang="en-US"/>
              <a:pPr>
                <a:defRPr/>
              </a:pPr>
              <a:t>2015/7/14</a:t>
            </a:fld>
            <a:endParaRPr lang="zh-TW" altLang="en-US"/>
          </a:p>
        </p:txBody>
      </p:sp>
      <p:sp>
        <p:nvSpPr>
          <p:cNvPr id="6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924E87D-C289-4F9A-8CCF-A0CF63C8E5D0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4A0C135-D4A0-4FD3-9567-93AEFD93214B}" type="datetimeFigureOut">
              <a:rPr lang="zh-TW" altLang="en-US"/>
              <a:pPr>
                <a:defRPr/>
              </a:pPr>
              <a:t>2015/7/14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AF5076-5CBC-448A-A229-CEA078F554A5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C48554A-B2F3-4856-A3B8-8E553DA07048}" type="datetimeFigureOut">
              <a:rPr lang="zh-TW" altLang="en-US"/>
              <a:pPr>
                <a:defRPr/>
              </a:pPr>
              <a:t>2015/7/14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5C80E8D-1BEE-46EC-ADAA-1EBF6722B30A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48E644D-70EB-404A-9168-12A1E5FB0ED2}" type="datetimeFigureOut">
              <a:rPr lang="zh-TW" altLang="en-US"/>
              <a:pPr>
                <a:defRPr/>
              </a:pPr>
              <a:t>2015/7/14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5CCEB58-4213-4752-A6A5-86E415BA3C9D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76CE3A-A115-4CB2-957A-6CAD4142FEB1}" type="datetimeFigureOut">
              <a:rPr lang="zh-TW" altLang="en-US"/>
              <a:pPr>
                <a:defRPr/>
              </a:pPr>
              <a:t>2015/7/14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C0DAADA-45FE-4058-96D6-7353472D5E07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9EAF372-AB85-4CAF-80DE-1949833070AA}" type="datetimeFigureOut">
              <a:rPr lang="zh-TW" altLang="en-US"/>
              <a:pPr>
                <a:defRPr/>
              </a:pPr>
              <a:t>2015/7/14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0139A54-A19C-4AE4-AA83-F77BAF58DCDC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D7ED95C-282B-442D-B74B-15E1D18A9094}" type="datetimeFigureOut">
              <a:rPr lang="zh-TW" altLang="en-US"/>
              <a:pPr>
                <a:defRPr/>
              </a:pPr>
              <a:t>2015/7/14</a:t>
            </a:fld>
            <a:endParaRPr lang="zh-TW" altLang="en-US"/>
          </a:p>
        </p:txBody>
      </p:sp>
      <p:sp>
        <p:nvSpPr>
          <p:cNvPr id="6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F798425-4B40-40A8-8BE2-D420A79C01A3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91E667E-590C-4F2E-B040-1CC73F8DF44D}" type="datetimeFigureOut">
              <a:rPr lang="zh-TW" altLang="en-US"/>
              <a:pPr>
                <a:defRPr/>
              </a:pPr>
              <a:t>2015/7/14</a:t>
            </a:fld>
            <a:endParaRPr lang="zh-TW" altLang="en-US"/>
          </a:p>
        </p:txBody>
      </p:sp>
      <p:sp>
        <p:nvSpPr>
          <p:cNvPr id="8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9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CB48B98-F3EA-49B9-BDB3-F1DD5D27ED7C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928AFC5-3190-4525-9693-9673292CC018}" type="datetimeFigureOut">
              <a:rPr lang="zh-TW" altLang="en-US"/>
              <a:pPr>
                <a:defRPr/>
              </a:pPr>
              <a:t>2015/7/14</a:t>
            </a:fld>
            <a:endParaRPr lang="zh-TW" altLang="en-US"/>
          </a:p>
        </p:txBody>
      </p:sp>
      <p:sp>
        <p:nvSpPr>
          <p:cNvPr id="4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AF94A27-F3B3-4DC4-8046-02211964DDF3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gif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95536" y="404664"/>
            <a:ext cx="8215312" cy="6791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endParaRPr lang="zh-TW" altLang="en-US" dirty="0" smtClean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1371600"/>
            <a:ext cx="8215313" cy="4895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dirty="0" smtClean="0"/>
              <a:t>按一下以編輯母片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</a:p>
        </p:txBody>
      </p:sp>
      <p:sp>
        <p:nvSpPr>
          <p:cNvPr id="103428" name="Rectangle 4"/>
          <p:cNvSpPr>
            <a:spLocks noChangeArrowheads="1"/>
          </p:cNvSpPr>
          <p:nvPr/>
        </p:nvSpPr>
        <p:spPr bwMode="auto">
          <a:xfrm>
            <a:off x="0" y="6597386"/>
            <a:ext cx="9144000" cy="287998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20000"/>
                  <a:lumOff val="80000"/>
                </a:schemeClr>
              </a:gs>
              <a:gs pos="100000">
                <a:schemeClr val="accent5">
                  <a:lumMod val="94000"/>
                  <a:lumOff val="6000"/>
                </a:schemeClr>
              </a:gs>
              <a:gs pos="100000">
                <a:schemeClr val="accent3">
                  <a:lumMod val="20000"/>
                  <a:lumOff val="80000"/>
                </a:schemeClr>
              </a:gs>
            </a:gsLst>
            <a:lin ang="10800000" scaled="1"/>
            <a:tileRect/>
          </a:gradFill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kumimoji="0" lang="zh-TW" altLang="zh-TW" sz="2400" dirty="0">
              <a:latin typeface="Times New Roman" pitchFamily="18" charset="0"/>
              <a:ea typeface="新細明體" pitchFamily="18" charset="-120"/>
            </a:endParaRPr>
          </a:p>
        </p:txBody>
      </p:sp>
      <p:sp>
        <p:nvSpPr>
          <p:cNvPr id="103430" name="Rectangle 6"/>
          <p:cNvSpPr>
            <a:spLocks noChangeArrowheads="1"/>
          </p:cNvSpPr>
          <p:nvPr/>
        </p:nvSpPr>
        <p:spPr bwMode="auto">
          <a:xfrm>
            <a:off x="0" y="2"/>
            <a:ext cx="9144000" cy="288000"/>
          </a:xfrm>
          <a:prstGeom prst="rect">
            <a:avLst/>
          </a:prstGeom>
          <a:gradFill>
            <a:gsLst>
              <a:gs pos="0">
                <a:srgbClr val="FFC000">
                  <a:lumMod val="95000"/>
                  <a:lumOff val="5000"/>
                  <a:alpha val="69000"/>
                </a:srgbClr>
              </a:gs>
              <a:gs pos="100000">
                <a:schemeClr val="bg1">
                  <a:lumMod val="95000"/>
                </a:schemeClr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>
              <a:defRPr/>
            </a:pPr>
            <a:endParaRPr kumimoji="0" lang="zh-TW" altLang="zh-TW" dirty="0">
              <a:solidFill>
                <a:srgbClr val="002060"/>
              </a:solidFill>
              <a:latin typeface="Calibri" pitchFamily="34" charset="0"/>
              <a:ea typeface="新細明體" pitchFamily="18" charset="-120"/>
            </a:endParaRPr>
          </a:p>
        </p:txBody>
      </p:sp>
      <p:sp>
        <p:nvSpPr>
          <p:cNvPr id="103432" name="Line 8"/>
          <p:cNvSpPr>
            <a:spLocks noChangeShapeType="1"/>
          </p:cNvSpPr>
          <p:nvPr/>
        </p:nvSpPr>
        <p:spPr bwMode="auto">
          <a:xfrm>
            <a:off x="395536" y="1196752"/>
            <a:ext cx="8278812" cy="0"/>
          </a:xfrm>
          <a:prstGeom prst="line">
            <a:avLst/>
          </a:prstGeom>
          <a:noFill/>
          <a:ln w="28575">
            <a:solidFill>
              <a:srgbClr val="5F5F5F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zh-TW" altLang="en-US" dirty="0">
              <a:ea typeface="新細明體" pitchFamily="18" charset="-12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>
          <a:xfrm>
            <a:off x="-36512" y="6592267"/>
            <a:ext cx="3235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/>
                </a:solidFill>
                <a:latin typeface="Arial Black"/>
                <a:ea typeface="新細明體" pitchFamily="18" charset="-120"/>
                <a:cs typeface="Arial Black"/>
              </a:defRPr>
            </a:lvl1pPr>
          </a:lstStyle>
          <a:p>
            <a:pPr>
              <a:defRPr/>
            </a:pPr>
            <a:endParaRPr lang="en-US" altLang="zh-TW" dirty="0" smtClean="0"/>
          </a:p>
        </p:txBody>
      </p:sp>
      <p:pic>
        <p:nvPicPr>
          <p:cNvPr id="13" name="圖片 7" descr="RobotLab.jpg"/>
          <p:cNvPicPr>
            <a:picLocks noChangeAspect="1"/>
          </p:cNvPicPr>
          <p:nvPr userDrawn="1"/>
        </p:nvPicPr>
        <p:blipFill>
          <a:blip r:embed="rId5"/>
          <a:srcRect/>
          <a:stretch>
            <a:fillRect/>
          </a:stretch>
        </p:blipFill>
        <p:spPr bwMode="auto">
          <a:xfrm>
            <a:off x="6372200" y="44624"/>
            <a:ext cx="2699792" cy="3685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8" r:id="rId2"/>
    <p:sldLayoutId id="2147483719" r:id="rId3"/>
  </p:sldLayoutIdLst>
  <p:timing>
    <p:tnLst>
      <p:par>
        <p:cTn id="1" dur="indefinite" restart="never" nodeType="tmRoot"/>
      </p:par>
    </p:tnLst>
  </p:timing>
  <p:hf hdr="0" ftr="0"/>
  <p:txStyles>
    <p:titleStyle>
      <a:lvl1pPr algn="l" rtl="0" eaLnBrk="1" fontAlgn="base" hangingPunct="1">
        <a:spcBef>
          <a:spcPct val="0"/>
        </a:spcBef>
        <a:spcAft>
          <a:spcPct val="0"/>
        </a:spcAft>
        <a:defRPr kumimoji="1" sz="3600" b="1">
          <a:solidFill>
            <a:srgbClr val="002060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Calibri" pitchFamily="34" charset="0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kumimoji="1" sz="3600" b="1">
          <a:solidFill>
            <a:srgbClr val="002060"/>
          </a:solidFill>
          <a:latin typeface="Calibri" pitchFamily="34" charset="0"/>
          <a:ea typeface="標楷體" pitchFamily="65" charset="-12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kumimoji="1" sz="3600" b="1">
          <a:solidFill>
            <a:srgbClr val="002060"/>
          </a:solidFill>
          <a:latin typeface="Calibri" pitchFamily="34" charset="0"/>
          <a:ea typeface="標楷體" pitchFamily="65" charset="-12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kumimoji="1" sz="3600" b="1">
          <a:solidFill>
            <a:srgbClr val="002060"/>
          </a:solidFill>
          <a:latin typeface="Calibri" pitchFamily="34" charset="0"/>
          <a:ea typeface="標楷體" pitchFamily="65" charset="-12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kumimoji="1" sz="3600" b="1">
          <a:solidFill>
            <a:srgbClr val="002060"/>
          </a:solidFill>
          <a:latin typeface="Calibri" pitchFamily="34" charset="0"/>
          <a:ea typeface="標楷體" pitchFamily="65" charset="-12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kumimoji="1" sz="3600" b="1">
          <a:solidFill>
            <a:srgbClr val="006699"/>
          </a:solidFill>
          <a:latin typeface="Arial" charset="0"/>
          <a:ea typeface="標楷體" pitchFamily="65" charset="-12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kumimoji="1" sz="3600" b="1">
          <a:solidFill>
            <a:srgbClr val="006699"/>
          </a:solidFill>
          <a:latin typeface="Arial" charset="0"/>
          <a:ea typeface="標楷體" pitchFamily="65" charset="-12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kumimoji="1" sz="3600" b="1">
          <a:solidFill>
            <a:srgbClr val="006699"/>
          </a:solidFill>
          <a:latin typeface="Arial" charset="0"/>
          <a:ea typeface="標楷體" pitchFamily="65" charset="-12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kumimoji="1" sz="3600" b="1">
          <a:solidFill>
            <a:srgbClr val="006699"/>
          </a:solidFill>
          <a:latin typeface="Arial" charset="0"/>
          <a:ea typeface="標楷體" pitchFamily="65" charset="-120"/>
        </a:defRPr>
      </a:lvl9pPr>
    </p:titleStyle>
    <p:bodyStyle>
      <a:lvl1pPr marL="342900" indent="-342900" algn="l" rtl="0" eaLnBrk="1" fontAlgn="base" hangingPunct="1">
        <a:spcBef>
          <a:spcPct val="30000"/>
        </a:spcBef>
        <a:spcAft>
          <a:spcPct val="0"/>
        </a:spcAft>
        <a:buClr>
          <a:srgbClr val="292929"/>
        </a:buClr>
        <a:buSzPct val="70000"/>
        <a:buFont typeface="Wingdings" pitchFamily="2" charset="2"/>
        <a:buChar char="¡"/>
        <a:defRPr kumimoji="1" sz="26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30000"/>
        </a:spcBef>
        <a:spcAft>
          <a:spcPct val="0"/>
        </a:spcAft>
        <a:buClr>
          <a:srgbClr val="292929"/>
        </a:buClr>
        <a:buSzPct val="70000"/>
        <a:buFont typeface="Wingdings" pitchFamily="2" charset="2"/>
        <a:buChar char="l"/>
        <a:defRPr kumimoji="1" sz="22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1" fontAlgn="base" hangingPunct="1">
        <a:spcBef>
          <a:spcPct val="30000"/>
        </a:spcBef>
        <a:spcAft>
          <a:spcPct val="0"/>
        </a:spcAft>
        <a:buClr>
          <a:srgbClr val="292929"/>
        </a:buClr>
        <a:buSzPct val="70000"/>
        <a:buFont typeface="Wingdings" pitchFamily="2" charset="2"/>
        <a:buChar char="¡"/>
        <a:defRPr kumimoji="1"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1" fontAlgn="base" hangingPunct="1">
        <a:spcBef>
          <a:spcPct val="30000"/>
        </a:spcBef>
        <a:spcAft>
          <a:spcPct val="0"/>
        </a:spcAft>
        <a:buClr>
          <a:srgbClr val="292929"/>
        </a:buClr>
        <a:buSzPct val="70000"/>
        <a:buFont typeface="Wingdings" pitchFamily="2" charset="2"/>
        <a:buChar char="l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1" fontAlgn="base" hangingPunct="1">
        <a:spcBef>
          <a:spcPct val="30000"/>
        </a:spcBef>
        <a:spcAft>
          <a:spcPct val="0"/>
        </a:spcAft>
        <a:buClr>
          <a:srgbClr val="292929"/>
        </a:buClr>
        <a:buSzPct val="70000"/>
        <a:buFont typeface="Wingdings" pitchFamily="2" charset="2"/>
        <a:buChar char="¡"/>
        <a:defRPr kumimoji="1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30000"/>
        </a:spcBef>
        <a:spcAft>
          <a:spcPct val="0"/>
        </a:spcAft>
        <a:buClr>
          <a:srgbClr val="292929"/>
        </a:buClr>
        <a:buSzPct val="70000"/>
        <a:buFont typeface="Wingdings" pitchFamily="2" charset="2"/>
        <a:buChar char="¡"/>
        <a:defRPr kumimoji="1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30000"/>
        </a:spcBef>
        <a:spcAft>
          <a:spcPct val="0"/>
        </a:spcAft>
        <a:buClr>
          <a:srgbClr val="292929"/>
        </a:buClr>
        <a:buSzPct val="70000"/>
        <a:buFont typeface="Wingdings" pitchFamily="2" charset="2"/>
        <a:buChar char="¡"/>
        <a:defRPr kumimoji="1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30000"/>
        </a:spcBef>
        <a:spcAft>
          <a:spcPct val="0"/>
        </a:spcAft>
        <a:buClr>
          <a:srgbClr val="292929"/>
        </a:buClr>
        <a:buSzPct val="70000"/>
        <a:buFont typeface="Wingdings" pitchFamily="2" charset="2"/>
        <a:buChar char="¡"/>
        <a:defRPr kumimoji="1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30000"/>
        </a:spcBef>
        <a:spcAft>
          <a:spcPct val="0"/>
        </a:spcAft>
        <a:buClr>
          <a:srgbClr val="292929"/>
        </a:buClr>
        <a:buSzPct val="70000"/>
        <a:buFont typeface="Wingdings" pitchFamily="2" charset="2"/>
        <a:buChar char="¡"/>
        <a:defRPr kumimoji="1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標題版面配置區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5123" name="文字版面配置區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547CE2BD-8CFD-49CF-81C5-7326C51C108B}" type="datetimeFigureOut">
              <a:rPr lang="zh-TW" altLang="en-US"/>
              <a:pPr>
                <a:defRPr/>
              </a:pPr>
              <a:t>2015/7/14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E7E53B3D-F0D9-494B-988C-36C194F33513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  <a:endParaRPr lang="en-US" altLang="zh-TW" smtClean="0"/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altLang="zh-TW" smtClean="0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ea typeface="新細明體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ea typeface="新細明體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ea typeface="新細明體" charset="-120"/>
              </a:defRPr>
            </a:lvl1pPr>
          </a:lstStyle>
          <a:p>
            <a:pPr>
              <a:defRPr/>
            </a:pPr>
            <a:fld id="{513AFE10-3A30-4632-AADB-019CFD8E42B0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2" r:id="rId3"/>
    <p:sldLayoutId id="2147483723" r:id="rId4"/>
    <p:sldLayoutId id="2147483724" r:id="rId5"/>
    <p:sldLayoutId id="2147483725" r:id="rId6"/>
    <p:sldLayoutId id="2147483726" r:id="rId7"/>
    <p:sldLayoutId id="2147483727" r:id="rId8"/>
    <p:sldLayoutId id="2147483728" r:id="rId9"/>
    <p:sldLayoutId id="2147483729" r:id="rId10"/>
    <p:sldLayoutId id="2147483730" r:id="rId11"/>
  </p:sldLayoutIdLst>
  <p:hf hdr="0" ft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Palatino Linotype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Palatino Linotype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Palatino Linotype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Palatino Linotype" pitchFamily="18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Palatino Linotype" pitchFamily="18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Palatino Linotype" pitchFamily="18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Palatino Linotype" pitchFamily="18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Palatino Linotype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FFFFCC"/>
        </a:buClr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FFFFCC"/>
        </a:buClr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FFFFCC"/>
        </a:buClr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FFFFCC"/>
        </a:buClr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FFFFCC"/>
        </a:buClr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FFFFCC"/>
        </a:buClr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FFFFCC"/>
        </a:buClr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FFFFCC"/>
        </a:buClr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FFFFCC"/>
        </a:buClr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標題版面配置區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29699" name="文字版面配置區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1E110AB4-3C3E-4570-A2F0-238BD53B7310}" type="datetimeFigureOut">
              <a:rPr lang="zh-TW" altLang="en-US"/>
              <a:pPr>
                <a:defRPr/>
              </a:pPr>
              <a:t>2015/7/14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20BC5BDD-12B9-4F92-A19A-88E86212576A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2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4.xml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0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0.png"/><Relationship Id="rId4" Type="http://schemas.openxmlformats.org/officeDocument/2006/relationships/image" Target="../media/image230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0.png"/><Relationship Id="rId3" Type="http://schemas.openxmlformats.org/officeDocument/2006/relationships/image" Target="../media/image250.png"/><Relationship Id="rId7" Type="http://schemas.openxmlformats.org/officeDocument/2006/relationships/image" Target="../media/image29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0.png"/><Relationship Id="rId5" Type="http://schemas.openxmlformats.org/officeDocument/2006/relationships/image" Target="../media/image33.jpeg"/><Relationship Id="rId4" Type="http://schemas.openxmlformats.org/officeDocument/2006/relationships/image" Target="../media/image260.png"/><Relationship Id="rId9" Type="http://schemas.openxmlformats.org/officeDocument/2006/relationships/image" Target="../media/image310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chemeClr val="bg2">
              <a:lumMod val="90000"/>
              <a:alpha val="60000"/>
            </a:scheme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Palatino Linotype" pitchFamily="18" charset="0"/>
            </a:endParaRPr>
          </a:p>
        </p:txBody>
      </p:sp>
      <p:sp>
        <p:nvSpPr>
          <p:cNvPr id="44033" name="標題 1"/>
          <p:cNvSpPr>
            <a:spLocks noGrp="1"/>
          </p:cNvSpPr>
          <p:nvPr>
            <p:ph type="ctrTitle"/>
          </p:nvPr>
        </p:nvSpPr>
        <p:spPr>
          <a:xfrm>
            <a:off x="683568" y="2132856"/>
            <a:ext cx="8208912" cy="1830065"/>
          </a:xfrm>
        </p:spPr>
        <p:txBody>
          <a:bodyPr lIns="90000"/>
          <a:lstStyle/>
          <a:p>
            <a:pPr eaLnBrk="1" hangingPunct="1"/>
            <a:r>
              <a:rPr lang="zh-TW" altLang="zh-TW" b="1" dirty="0" smtClean="0">
                <a:ln w="18415" cmpd="sng">
                  <a:gradFill>
                    <a:gsLst>
                      <a:gs pos="0">
                        <a:srgbClr val="8488C4"/>
                      </a:gs>
                      <a:gs pos="53000">
                        <a:srgbClr val="D4DEFF"/>
                      </a:gs>
                      <a:gs pos="83000">
                        <a:srgbClr val="D4DEFF"/>
                      </a:gs>
                      <a:gs pos="100000">
                        <a:srgbClr val="96AB94"/>
                      </a:gs>
                    </a:gsLst>
                    <a:lin ang="5400000" scaled="0"/>
                  </a:gradFill>
                  <a:prstDash val="solid"/>
                </a:ln>
                <a:solidFill>
                  <a:srgbClr val="FFFFCC"/>
                </a:solidFill>
                <a:effectLst>
                  <a:outerShdw blurRad="88900" dist="38100" dir="12600000" sx="101000" sy="101000" algn="tr" rotWithShape="0">
                    <a:prstClr val="black"/>
                  </a:outerShdw>
                </a:effectLst>
                <a:latin typeface="Helvetica"/>
                <a:ea typeface="新細明體" charset="-120"/>
                <a:cs typeface="Helvetica"/>
              </a:rPr>
              <a:t/>
            </a:r>
            <a:br>
              <a:rPr lang="zh-TW" altLang="zh-TW" b="1" dirty="0" smtClean="0">
                <a:ln w="18415" cmpd="sng">
                  <a:gradFill>
                    <a:gsLst>
                      <a:gs pos="0">
                        <a:srgbClr val="8488C4"/>
                      </a:gs>
                      <a:gs pos="53000">
                        <a:srgbClr val="D4DEFF"/>
                      </a:gs>
                      <a:gs pos="83000">
                        <a:srgbClr val="D4DEFF"/>
                      </a:gs>
                      <a:gs pos="100000">
                        <a:srgbClr val="96AB94"/>
                      </a:gs>
                    </a:gsLst>
                    <a:lin ang="5400000" scaled="0"/>
                  </a:gradFill>
                  <a:prstDash val="solid"/>
                </a:ln>
                <a:solidFill>
                  <a:srgbClr val="FFFFCC"/>
                </a:solidFill>
                <a:effectLst>
                  <a:outerShdw blurRad="88900" dist="38100" dir="12600000" sx="101000" sy="101000" algn="tr" rotWithShape="0">
                    <a:prstClr val="black"/>
                  </a:outerShdw>
                </a:effectLst>
                <a:latin typeface="Helvetica"/>
                <a:ea typeface="新細明體" charset="-120"/>
                <a:cs typeface="Helvetica"/>
              </a:rPr>
            </a:br>
            <a:r>
              <a:rPr lang="zh-TW" altLang="en-US" sz="2800" b="1" dirty="0">
                <a:ln w="18415" cmpd="sng">
                  <a:noFill/>
                  <a:prstDash val="solid"/>
                </a:ln>
                <a:solidFill>
                  <a:schemeClr val="bg1"/>
                </a:solidFill>
                <a:effectLst>
                  <a:glow rad="165100">
                    <a:schemeClr val="tx2">
                      <a:lumMod val="50000"/>
                      <a:alpha val="62000"/>
                    </a:schemeClr>
                  </a:glow>
                </a:effectLst>
                <a:latin typeface="黑体"/>
                <a:ea typeface="黑体"/>
                <a:cs typeface="黑体"/>
              </a:rPr>
              <a:t>基於智慧空間之銀髮族日常生活活動觀測照護</a:t>
            </a:r>
            <a:r>
              <a:rPr lang="zh-TW" altLang="en-US" sz="2800" b="1" dirty="0" smtClean="0">
                <a:ln w="18415" cmpd="sng">
                  <a:noFill/>
                  <a:prstDash val="solid"/>
                </a:ln>
                <a:solidFill>
                  <a:schemeClr val="bg1"/>
                </a:solidFill>
                <a:effectLst>
                  <a:glow rad="165100">
                    <a:schemeClr val="tx2">
                      <a:lumMod val="50000"/>
                      <a:alpha val="62000"/>
                    </a:schemeClr>
                  </a:glow>
                </a:effectLst>
                <a:latin typeface="黑体"/>
                <a:ea typeface="黑体"/>
                <a:cs typeface="黑体"/>
              </a:rPr>
              <a:t>系統</a:t>
            </a:r>
            <a:r>
              <a:rPr lang="en-US" altLang="zh-TW" sz="2800" b="1" dirty="0" smtClean="0">
                <a:ln w="18415" cmpd="sng">
                  <a:noFill/>
                  <a:prstDash val="solid"/>
                </a:ln>
                <a:solidFill>
                  <a:schemeClr val="bg1"/>
                </a:solidFill>
                <a:effectLst>
                  <a:glow rad="165100">
                    <a:schemeClr val="tx2">
                      <a:lumMod val="50000"/>
                      <a:alpha val="62000"/>
                    </a:schemeClr>
                  </a:glow>
                </a:effectLst>
                <a:latin typeface="黑体"/>
                <a:ea typeface="黑体"/>
                <a:cs typeface="黑体"/>
              </a:rPr>
              <a:t/>
            </a:r>
            <a:br>
              <a:rPr lang="en-US" altLang="zh-TW" sz="2800" b="1" dirty="0" smtClean="0">
                <a:ln w="18415" cmpd="sng">
                  <a:noFill/>
                  <a:prstDash val="solid"/>
                </a:ln>
                <a:solidFill>
                  <a:schemeClr val="bg1"/>
                </a:solidFill>
                <a:effectLst>
                  <a:glow rad="165100">
                    <a:schemeClr val="tx2">
                      <a:lumMod val="50000"/>
                      <a:alpha val="62000"/>
                    </a:schemeClr>
                  </a:glow>
                </a:effectLst>
                <a:latin typeface="黑体"/>
                <a:ea typeface="黑体"/>
                <a:cs typeface="黑体"/>
              </a:rPr>
            </a:br>
            <a:r>
              <a:rPr lang="en-US" altLang="zh-TW" sz="2800" b="1" dirty="0" smtClean="0">
                <a:ln w="18415" cmpd="sng">
                  <a:noFill/>
                  <a:prstDash val="solid"/>
                </a:ln>
                <a:solidFill>
                  <a:schemeClr val="bg1"/>
                </a:solidFill>
                <a:effectLst>
                  <a:glow rad="165100">
                    <a:schemeClr val="tx2">
                      <a:lumMod val="50000"/>
                      <a:alpha val="62000"/>
                    </a:schemeClr>
                  </a:glow>
                </a:effectLst>
                <a:latin typeface="黑体"/>
                <a:ea typeface="黑体"/>
                <a:cs typeface="黑体"/>
              </a:rPr>
              <a:t/>
            </a:r>
            <a:br>
              <a:rPr lang="en-US" altLang="zh-TW" sz="2800" b="1" dirty="0" smtClean="0">
                <a:ln w="18415" cmpd="sng">
                  <a:noFill/>
                  <a:prstDash val="solid"/>
                </a:ln>
                <a:solidFill>
                  <a:schemeClr val="bg1"/>
                </a:solidFill>
                <a:effectLst>
                  <a:glow rad="165100">
                    <a:schemeClr val="tx2">
                      <a:lumMod val="50000"/>
                      <a:alpha val="62000"/>
                    </a:schemeClr>
                  </a:glow>
                </a:effectLst>
                <a:latin typeface="黑体"/>
                <a:ea typeface="黑体"/>
                <a:cs typeface="黑体"/>
              </a:rPr>
            </a:br>
            <a:r>
              <a:rPr lang="en-US" altLang="zh-TW" sz="2800" b="1" dirty="0">
                <a:ln w="18415" cmpd="sng">
                  <a:noFill/>
                  <a:prstDash val="solid"/>
                </a:ln>
                <a:solidFill>
                  <a:schemeClr val="bg1"/>
                </a:solidFill>
                <a:effectLst>
                  <a:glow rad="165100">
                    <a:schemeClr val="tx2">
                      <a:lumMod val="50000"/>
                      <a:alpha val="62000"/>
                    </a:schemeClr>
                  </a:glow>
                </a:effectLst>
                <a:latin typeface="Helvetica"/>
                <a:cs typeface="Helvetica"/>
              </a:rPr>
              <a:t>Activity of Daily Living-aware Elderly </a:t>
            </a:r>
            <a:r>
              <a:rPr lang="en-US" altLang="zh-TW" sz="2800" b="1" dirty="0" smtClean="0">
                <a:ln w="18415" cmpd="sng">
                  <a:noFill/>
                  <a:prstDash val="solid"/>
                </a:ln>
                <a:solidFill>
                  <a:schemeClr val="bg1"/>
                </a:solidFill>
                <a:effectLst>
                  <a:glow rad="165100">
                    <a:schemeClr val="tx2">
                      <a:lumMod val="50000"/>
                      <a:alpha val="62000"/>
                    </a:schemeClr>
                  </a:glow>
                </a:effectLst>
                <a:latin typeface="Helvetica"/>
                <a:cs typeface="Helvetica"/>
              </a:rPr>
              <a:t>Health System in </a:t>
            </a:r>
            <a:r>
              <a:rPr lang="en-US" altLang="zh-TW" sz="2800" b="1" dirty="0">
                <a:ln w="18415" cmpd="sng">
                  <a:noFill/>
                  <a:prstDash val="solid"/>
                </a:ln>
                <a:solidFill>
                  <a:schemeClr val="bg1"/>
                </a:solidFill>
                <a:effectLst>
                  <a:glow rad="165100">
                    <a:schemeClr val="tx2">
                      <a:lumMod val="50000"/>
                      <a:alpha val="62000"/>
                    </a:schemeClr>
                  </a:glow>
                </a:effectLst>
                <a:latin typeface="Helvetica"/>
                <a:cs typeface="Helvetica"/>
              </a:rPr>
              <a:t>Pervasive </a:t>
            </a:r>
            <a:r>
              <a:rPr lang="en-US" altLang="zh-TW" sz="2800" b="1" dirty="0" smtClean="0">
                <a:ln w="18415" cmpd="sng">
                  <a:noFill/>
                  <a:prstDash val="solid"/>
                </a:ln>
                <a:solidFill>
                  <a:schemeClr val="bg1"/>
                </a:solidFill>
                <a:effectLst>
                  <a:glow rad="165100">
                    <a:schemeClr val="tx2">
                      <a:lumMod val="50000"/>
                      <a:alpha val="62000"/>
                    </a:schemeClr>
                  </a:glow>
                </a:effectLst>
                <a:latin typeface="Helvetica"/>
                <a:cs typeface="Helvetica"/>
              </a:rPr>
              <a:t>Environment</a:t>
            </a:r>
            <a:r>
              <a:rPr lang="zh-TW" altLang="en-US" b="1" dirty="0" smtClean="0">
                <a:ln w="18415" cmpd="sng">
                  <a:gradFill>
                    <a:gsLst>
                      <a:gs pos="0">
                        <a:srgbClr val="8488C4"/>
                      </a:gs>
                      <a:gs pos="53000">
                        <a:srgbClr val="D4DEFF"/>
                      </a:gs>
                      <a:gs pos="83000">
                        <a:srgbClr val="D4DEFF"/>
                      </a:gs>
                      <a:gs pos="100000">
                        <a:srgbClr val="96AB94"/>
                      </a:gs>
                    </a:gsLst>
                    <a:lin ang="5400000" scaled="0"/>
                  </a:gradFill>
                  <a:prstDash val="solid"/>
                </a:ln>
                <a:solidFill>
                  <a:srgbClr val="FFFFCC"/>
                </a:solidFill>
                <a:effectLst>
                  <a:outerShdw blurRad="88900" dist="38100" dir="12600000" sx="101000" sy="101000" algn="tr" rotWithShape="0">
                    <a:prstClr val="black"/>
                  </a:outerShdw>
                </a:effectLst>
                <a:latin typeface="Helvetica"/>
                <a:ea typeface="新細明體" charset="-120"/>
                <a:cs typeface="Helvetica"/>
              </a:rPr>
              <a:t/>
            </a:r>
            <a:br>
              <a:rPr lang="zh-TW" altLang="en-US" b="1" dirty="0" smtClean="0">
                <a:ln w="18415" cmpd="sng">
                  <a:gradFill>
                    <a:gsLst>
                      <a:gs pos="0">
                        <a:srgbClr val="8488C4"/>
                      </a:gs>
                      <a:gs pos="53000">
                        <a:srgbClr val="D4DEFF"/>
                      </a:gs>
                      <a:gs pos="83000">
                        <a:srgbClr val="D4DEFF"/>
                      </a:gs>
                      <a:gs pos="100000">
                        <a:srgbClr val="96AB94"/>
                      </a:gs>
                    </a:gsLst>
                    <a:lin ang="5400000" scaled="0"/>
                  </a:gradFill>
                  <a:prstDash val="solid"/>
                </a:ln>
                <a:solidFill>
                  <a:srgbClr val="FFFFCC"/>
                </a:solidFill>
                <a:effectLst>
                  <a:outerShdw blurRad="88900" dist="38100" dir="12600000" sx="101000" sy="101000" algn="tr" rotWithShape="0">
                    <a:prstClr val="black"/>
                  </a:outerShdw>
                </a:effectLst>
                <a:latin typeface="Helvetica"/>
                <a:ea typeface="新細明體" charset="-120"/>
                <a:cs typeface="Helvetica"/>
              </a:rPr>
            </a:br>
            <a:endParaRPr lang="zh-TW" altLang="en-US" b="1" dirty="0" smtClean="0">
              <a:ln w="18415" cmpd="sng">
                <a:gradFill>
                  <a:gsLst>
                    <a:gs pos="0">
                      <a:srgbClr val="8488C4"/>
                    </a:gs>
                    <a:gs pos="53000">
                      <a:srgbClr val="D4DEFF"/>
                    </a:gs>
                    <a:gs pos="83000">
                      <a:srgbClr val="D4DEFF"/>
                    </a:gs>
                    <a:gs pos="100000">
                      <a:srgbClr val="96AB94"/>
                    </a:gs>
                  </a:gsLst>
                  <a:lin ang="5400000" scaled="0"/>
                </a:gradFill>
                <a:prstDash val="solid"/>
              </a:ln>
              <a:solidFill>
                <a:srgbClr val="FFFFCC"/>
              </a:solidFill>
              <a:effectLst>
                <a:outerShdw blurRad="88900" dist="38100" dir="12600000" sx="101000" sy="101000" algn="tr" rotWithShape="0">
                  <a:prstClr val="black"/>
                </a:outerShdw>
              </a:effectLst>
              <a:latin typeface="Helvetica"/>
              <a:ea typeface="新細明體" charset="-120"/>
              <a:cs typeface="Helvetica"/>
            </a:endParaRPr>
          </a:p>
        </p:txBody>
      </p:sp>
      <p:sp>
        <p:nvSpPr>
          <p:cNvPr id="44034" name="副標題 3"/>
          <p:cNvSpPr>
            <a:spLocks noGrp="1"/>
          </p:cNvSpPr>
          <p:nvPr>
            <p:ph type="subTitle" idx="1"/>
          </p:nvPr>
        </p:nvSpPr>
        <p:spPr>
          <a:xfrm>
            <a:off x="0" y="4653136"/>
            <a:ext cx="9001125" cy="576064"/>
          </a:xfrm>
        </p:spPr>
        <p:txBody>
          <a:bodyPr/>
          <a:lstStyle/>
          <a:p>
            <a:pPr eaLnBrk="1" hangingPunct="1">
              <a:lnSpc>
                <a:spcPct val="90000"/>
              </a:lnSpc>
              <a:spcBef>
                <a:spcPct val="0"/>
              </a:spcBef>
            </a:pPr>
            <a:r>
              <a:rPr lang="zh-TW" altLang="en-US" sz="2000" dirty="0">
                <a:ln w="18415" cmpd="sng">
                  <a:noFill/>
                  <a:prstDash val="solid"/>
                </a:ln>
                <a:solidFill>
                  <a:schemeClr val="bg1"/>
                </a:solidFill>
                <a:effectLst>
                  <a:glow rad="127000">
                    <a:schemeClr val="accent5">
                      <a:lumMod val="50000"/>
                      <a:alpha val="48000"/>
                    </a:schemeClr>
                  </a:glow>
                  <a:outerShdw blurRad="50800" dist="101600" dir="13500000" algn="br" rotWithShape="0">
                    <a:prstClr val="black">
                      <a:alpha val="40000"/>
                    </a:prstClr>
                  </a:outerShdw>
                </a:effectLst>
                <a:latin typeface="SimHei" pitchFamily="49" charset="-122"/>
                <a:ea typeface="SimHei" pitchFamily="49" charset="-122"/>
                <a:cs typeface="Helvetica"/>
              </a:rPr>
              <a:t>研究生</a:t>
            </a:r>
            <a:r>
              <a:rPr lang="zh-TW" altLang="en-US" sz="2000" dirty="0" smtClean="0">
                <a:ln w="18415" cmpd="sng">
                  <a:noFill/>
                  <a:prstDash val="solid"/>
                </a:ln>
                <a:solidFill>
                  <a:schemeClr val="bg1"/>
                </a:solidFill>
                <a:effectLst>
                  <a:glow rad="127000">
                    <a:schemeClr val="accent5">
                      <a:lumMod val="50000"/>
                      <a:alpha val="48000"/>
                    </a:schemeClr>
                  </a:glow>
                  <a:outerShdw blurRad="50800" dist="101600" dir="13500000" algn="br" rotWithShape="0">
                    <a:prstClr val="black">
                      <a:alpha val="40000"/>
                    </a:prstClr>
                  </a:outerShdw>
                </a:effectLst>
                <a:latin typeface="SimHei" pitchFamily="49" charset="-122"/>
                <a:ea typeface="SimHei" pitchFamily="49" charset="-122"/>
                <a:cs typeface="Helvetica"/>
              </a:rPr>
              <a:t>：陳雅虹</a:t>
            </a:r>
            <a:endParaRPr lang="en-US" altLang="zh-TW" sz="2000" dirty="0">
              <a:ln w="18415" cmpd="sng">
                <a:noFill/>
                <a:prstDash val="solid"/>
              </a:ln>
              <a:solidFill>
                <a:schemeClr val="bg1"/>
              </a:solidFill>
              <a:effectLst>
                <a:glow rad="127000">
                  <a:schemeClr val="accent5">
                    <a:lumMod val="50000"/>
                    <a:alpha val="48000"/>
                  </a:schemeClr>
                </a:glow>
                <a:outerShdw blurRad="50800" dist="101600" dir="13500000" algn="br" rotWithShape="0">
                  <a:prstClr val="black">
                    <a:alpha val="40000"/>
                  </a:prstClr>
                </a:outerShdw>
              </a:effectLst>
              <a:latin typeface="SimHei" pitchFamily="49" charset="-122"/>
              <a:ea typeface="SimHei" pitchFamily="49" charset="-122"/>
              <a:cs typeface="Helvetica"/>
            </a:endParaRPr>
          </a:p>
          <a:p>
            <a:pPr eaLnBrk="1" hangingPunct="1">
              <a:lnSpc>
                <a:spcPct val="90000"/>
              </a:lnSpc>
              <a:spcBef>
                <a:spcPct val="0"/>
              </a:spcBef>
            </a:pPr>
            <a:r>
              <a:rPr lang="zh-TW" altLang="en-US" sz="2000" dirty="0">
                <a:ln w="18415" cmpd="sng">
                  <a:noFill/>
                  <a:prstDash val="solid"/>
                </a:ln>
                <a:solidFill>
                  <a:schemeClr val="bg1"/>
                </a:solidFill>
                <a:effectLst>
                  <a:glow rad="127000">
                    <a:schemeClr val="accent5">
                      <a:lumMod val="50000"/>
                      <a:alpha val="48000"/>
                    </a:schemeClr>
                  </a:glow>
                  <a:outerShdw blurRad="50800" dist="101600" dir="13500000" algn="br" rotWithShape="0">
                    <a:prstClr val="black">
                      <a:alpha val="40000"/>
                    </a:prstClr>
                  </a:outerShdw>
                </a:effectLst>
                <a:latin typeface="SimHei" pitchFamily="49" charset="-122"/>
                <a:ea typeface="SimHei" pitchFamily="49" charset="-122"/>
                <a:cs typeface="Helvetica"/>
              </a:rPr>
              <a:t>指導教授：傅立成老師</a:t>
            </a:r>
            <a:endParaRPr lang="en-US" altLang="zh-TW" sz="2000" dirty="0">
              <a:ln w="18415" cmpd="sng">
                <a:noFill/>
                <a:prstDash val="solid"/>
              </a:ln>
              <a:solidFill>
                <a:schemeClr val="bg1"/>
              </a:solidFill>
              <a:effectLst>
                <a:glow rad="127000">
                  <a:schemeClr val="accent5">
                    <a:lumMod val="50000"/>
                    <a:alpha val="48000"/>
                  </a:schemeClr>
                </a:glow>
                <a:outerShdw blurRad="50800" dist="101600" dir="13500000" algn="br" rotWithShape="0">
                  <a:prstClr val="black">
                    <a:alpha val="40000"/>
                  </a:prstClr>
                </a:outerShdw>
              </a:effectLst>
              <a:latin typeface="SimHei" pitchFamily="49" charset="-122"/>
              <a:ea typeface="SimHei" pitchFamily="49" charset="-122"/>
              <a:cs typeface="Helvetica"/>
            </a:endParaRPr>
          </a:p>
          <a:p>
            <a:pPr eaLnBrk="1" hangingPunct="1">
              <a:lnSpc>
                <a:spcPct val="90000"/>
              </a:lnSpc>
            </a:pPr>
            <a:endParaRPr lang="zh-TW" altLang="en-US" sz="2400" dirty="0">
              <a:ln w="18415" cmpd="sng">
                <a:gradFill>
                  <a:gsLst>
                    <a:gs pos="0">
                      <a:srgbClr val="8488C4"/>
                    </a:gs>
                    <a:gs pos="53000">
                      <a:srgbClr val="D4DEFF"/>
                    </a:gs>
                    <a:gs pos="83000">
                      <a:srgbClr val="D4DEFF"/>
                    </a:gs>
                    <a:gs pos="100000">
                      <a:srgbClr val="96AB94"/>
                    </a:gs>
                  </a:gsLst>
                  <a:lin ang="5400000" scaled="0"/>
                </a:gradFill>
                <a:prstDash val="solid"/>
              </a:ln>
              <a:solidFill>
                <a:schemeClr val="bg1"/>
              </a:solidFill>
              <a:effectLst>
                <a:outerShdw blurRad="88900" dist="76200" dir="21594000" algn="tr" rotWithShape="0">
                  <a:prstClr val="black"/>
                </a:outerShdw>
              </a:effectLst>
              <a:latin typeface="Helvetica"/>
              <a:ea typeface="+mj-ea"/>
              <a:cs typeface="Helvetica"/>
            </a:endParaRPr>
          </a:p>
          <a:p>
            <a:pPr eaLnBrk="1" hangingPunct="1">
              <a:lnSpc>
                <a:spcPct val="90000"/>
              </a:lnSpc>
            </a:pPr>
            <a:endParaRPr lang="en-US" altLang="zh-TW" sz="2000" dirty="0" smtClean="0">
              <a:ea typeface="新細明體" charset="-120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1003228" y="5733256"/>
            <a:ext cx="7152920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000" b="1" dirty="0">
                <a:solidFill>
                  <a:schemeClr val="accent1">
                    <a:lumMod val="50000"/>
                  </a:schemeClr>
                </a:solidFill>
                <a:latin typeface="Candara" pitchFamily="34" charset="0"/>
                <a:ea typeface="Gulim" pitchFamily="34" charset="-127"/>
                <a:cs typeface="Helvetica"/>
              </a:rPr>
              <a:t>Intelligent Robot and Automation Lab </a:t>
            </a:r>
            <a:br>
              <a:rPr lang="en-US" altLang="zh-TW" sz="2000" b="1" dirty="0">
                <a:solidFill>
                  <a:schemeClr val="accent1">
                    <a:lumMod val="50000"/>
                  </a:schemeClr>
                </a:solidFill>
                <a:latin typeface="Candara" pitchFamily="34" charset="0"/>
                <a:ea typeface="Gulim" pitchFamily="34" charset="-127"/>
                <a:cs typeface="Helvetica"/>
              </a:rPr>
            </a:br>
            <a:r>
              <a:rPr lang="en-US" altLang="zh-TW" sz="2000" b="1" dirty="0">
                <a:solidFill>
                  <a:schemeClr val="accent1">
                    <a:lumMod val="50000"/>
                  </a:schemeClr>
                </a:solidFill>
                <a:latin typeface="Candara" pitchFamily="34" charset="0"/>
                <a:ea typeface="Gulim" pitchFamily="34" charset="-127"/>
                <a:cs typeface="Helvetica"/>
              </a:rPr>
              <a:t>Department of Computer Science and Information Engineering </a:t>
            </a:r>
            <a:br>
              <a:rPr lang="en-US" altLang="zh-TW" sz="2000" b="1" dirty="0">
                <a:solidFill>
                  <a:schemeClr val="accent1">
                    <a:lumMod val="50000"/>
                  </a:schemeClr>
                </a:solidFill>
                <a:latin typeface="Candara" pitchFamily="34" charset="0"/>
                <a:ea typeface="Gulim" pitchFamily="34" charset="-127"/>
                <a:cs typeface="Helvetica"/>
              </a:rPr>
            </a:br>
            <a:r>
              <a:rPr lang="en-US" altLang="zh-TW" sz="2000" b="1" dirty="0">
                <a:solidFill>
                  <a:schemeClr val="accent1">
                    <a:lumMod val="50000"/>
                  </a:schemeClr>
                </a:solidFill>
                <a:latin typeface="Candara" pitchFamily="34" charset="0"/>
                <a:ea typeface="Gulim" pitchFamily="34" charset="-127"/>
                <a:cs typeface="Helvetica"/>
              </a:rPr>
              <a:t>National Taiwan University </a:t>
            </a:r>
          </a:p>
          <a:p>
            <a:endParaRPr lang="zh-TW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95536" y="404664"/>
            <a:ext cx="8568952" cy="679104"/>
          </a:xfrm>
        </p:spPr>
        <p:txBody>
          <a:bodyPr/>
          <a:lstStyle/>
          <a:p>
            <a:r>
              <a:rPr lang="en-US" altLang="zh-TW" dirty="0" smtClean="0"/>
              <a:t>Architecture of Activity Recognition Model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81000" y="1371600"/>
            <a:ext cx="8583488" cy="4895850"/>
          </a:xfrm>
        </p:spPr>
        <p:txBody>
          <a:bodyPr/>
          <a:lstStyle/>
          <a:p>
            <a:r>
              <a:rPr lang="en-US" altLang="zh-TW" dirty="0" smtClean="0"/>
              <a:t>An </a:t>
            </a:r>
            <a:r>
              <a:rPr lang="en-US" altLang="zh-TW" dirty="0"/>
              <a:t>activity recognition model </a:t>
            </a:r>
            <a:r>
              <a:rPr lang="en-US" altLang="zh-TW" dirty="0" smtClean="0"/>
              <a:t>is proposed to </a:t>
            </a:r>
            <a:r>
              <a:rPr lang="en-US" altLang="zh-TW" dirty="0"/>
              <a:t>real-time </a:t>
            </a:r>
            <a:r>
              <a:rPr lang="en-US" altLang="zh-TW" dirty="0" smtClean="0"/>
              <a:t>recognize elderly </a:t>
            </a:r>
            <a:r>
              <a:rPr lang="en-US" altLang="zh-TW" dirty="0"/>
              <a:t>residents</a:t>
            </a:r>
            <a:r>
              <a:rPr lang="en-US" altLang="zh-TW" dirty="0" smtClean="0"/>
              <a:t>’ activity of  daily living</a:t>
            </a:r>
          </a:p>
          <a:p>
            <a:r>
              <a:rPr lang="en-US" altLang="zh-TW" dirty="0" smtClean="0"/>
              <a:t>To achieve lower efforts on labeling, the model has two modes</a:t>
            </a:r>
          </a:p>
          <a:p>
            <a:r>
              <a:rPr lang="en-US" altLang="zh-TW" dirty="0" smtClean="0"/>
              <a:t>Training mode</a:t>
            </a:r>
          </a:p>
          <a:p>
            <a:pPr lvl="1"/>
            <a:r>
              <a:rPr lang="en-US" altLang="zh-TW" dirty="0" smtClean="0"/>
              <a:t>Categorizing raw data into a number of clusters</a:t>
            </a:r>
          </a:p>
          <a:p>
            <a:pPr lvl="1"/>
            <a:r>
              <a:rPr lang="en-US" altLang="zh-TW" dirty="0"/>
              <a:t>Reducing the number of labeling </a:t>
            </a:r>
            <a:r>
              <a:rPr lang="en-US" altLang="zh-TW" dirty="0" smtClean="0"/>
              <a:t>data</a:t>
            </a:r>
            <a:endParaRPr lang="en-US" altLang="zh-TW" dirty="0" smtClean="0"/>
          </a:p>
          <a:p>
            <a:r>
              <a:rPr lang="en-US" altLang="zh-TW" dirty="0" smtClean="0"/>
              <a:t>Online mode</a:t>
            </a:r>
          </a:p>
          <a:p>
            <a:pPr lvl="1"/>
            <a:r>
              <a:rPr lang="en-US" altLang="zh-TW" dirty="0" smtClean="0"/>
              <a:t>Real-time </a:t>
            </a:r>
            <a:r>
              <a:rPr lang="en-US" altLang="zh-TW" dirty="0" smtClean="0"/>
              <a:t>monitoring elders’ activity </a:t>
            </a:r>
          </a:p>
          <a:p>
            <a:pPr lvl="1"/>
            <a:r>
              <a:rPr lang="en-US" altLang="zh-TW" dirty="0" smtClean="0"/>
              <a:t>Discovering unknown activity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82A2925-7CCB-4834-A370-9ADCE740D5D4}" type="slidenum">
              <a:rPr lang="zh-TW" altLang="en-US" smtClean="0"/>
              <a:pPr>
                <a:defRPr/>
              </a:pPr>
              <a:t>10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0651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圖片 7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2023" y="511714"/>
            <a:ext cx="4500417" cy="5772172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95536" y="404664"/>
            <a:ext cx="4608512" cy="679104"/>
          </a:xfrm>
        </p:spPr>
        <p:txBody>
          <a:bodyPr/>
          <a:lstStyle/>
          <a:p>
            <a:r>
              <a:rPr lang="en-US" altLang="zh-TW" dirty="0" smtClean="0"/>
              <a:t>Describing Parts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82A2925-7CCB-4834-A370-9ADCE740D5D4}" type="slidenum">
              <a:rPr lang="zh-TW" altLang="en-US" smtClean="0"/>
              <a:pPr>
                <a:defRPr/>
              </a:pPr>
              <a:t>11</a:t>
            </a:fld>
            <a:endParaRPr lang="zh-TW" altLang="en-US" dirty="0"/>
          </a:p>
        </p:txBody>
      </p:sp>
      <p:sp>
        <p:nvSpPr>
          <p:cNvPr id="30" name="文字方塊 29"/>
          <p:cNvSpPr txBox="1"/>
          <p:nvPr/>
        </p:nvSpPr>
        <p:spPr>
          <a:xfrm>
            <a:off x="947070" y="6406855"/>
            <a:ext cx="1824730" cy="4001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TW" sz="2000" b="1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Training Mode</a:t>
            </a:r>
            <a:endParaRPr lang="zh-TW" altLang="en-US" sz="2000" b="1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文字方塊 30"/>
          <p:cNvSpPr txBox="1"/>
          <p:nvPr/>
        </p:nvSpPr>
        <p:spPr>
          <a:xfrm>
            <a:off x="6588224" y="6370694"/>
            <a:ext cx="1614545" cy="4001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TW" sz="2000" b="1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Online Mode</a:t>
            </a:r>
            <a:endParaRPr lang="zh-TW" altLang="en-US" sz="2000" b="1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4" name="直線單箭頭接點 33"/>
          <p:cNvCxnSpPr/>
          <p:nvPr/>
        </p:nvCxnSpPr>
        <p:spPr bwMode="auto">
          <a:xfrm>
            <a:off x="3691811" y="4149080"/>
            <a:ext cx="1096213" cy="0"/>
          </a:xfrm>
          <a:prstGeom prst="straightConnector1">
            <a:avLst/>
          </a:prstGeom>
          <a:noFill/>
          <a:ln w="57150" cap="flat" cmpd="sng" algn="ctr">
            <a:solidFill>
              <a:srgbClr val="675E47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6" name="直線接點 35"/>
          <p:cNvCxnSpPr/>
          <p:nvPr/>
        </p:nvCxnSpPr>
        <p:spPr bwMode="auto">
          <a:xfrm>
            <a:off x="3155391" y="1504368"/>
            <a:ext cx="536420" cy="0"/>
          </a:xfrm>
          <a:prstGeom prst="line">
            <a:avLst/>
          </a:prstGeom>
          <a:noFill/>
          <a:ln w="57150" cap="flat" cmpd="sng" algn="ctr">
            <a:solidFill>
              <a:srgbClr val="675E47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7" name="直線接點 36"/>
          <p:cNvCxnSpPr/>
          <p:nvPr/>
        </p:nvCxnSpPr>
        <p:spPr bwMode="auto">
          <a:xfrm>
            <a:off x="3691811" y="1504368"/>
            <a:ext cx="0" cy="2644712"/>
          </a:xfrm>
          <a:prstGeom prst="line">
            <a:avLst/>
          </a:prstGeom>
          <a:noFill/>
          <a:ln w="57150" cap="flat" cmpd="sng" algn="ctr">
            <a:solidFill>
              <a:srgbClr val="675E47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32" name="圖片 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536" y="1236063"/>
            <a:ext cx="2830885" cy="5090953"/>
          </a:xfrm>
          <a:prstGeom prst="rect">
            <a:avLst/>
          </a:prstGeom>
        </p:spPr>
      </p:pic>
      <p:sp>
        <p:nvSpPr>
          <p:cNvPr id="86" name="圓角矩形 85"/>
          <p:cNvSpPr/>
          <p:nvPr/>
        </p:nvSpPr>
        <p:spPr bwMode="auto">
          <a:xfrm>
            <a:off x="251520" y="1988840"/>
            <a:ext cx="3172088" cy="3456384"/>
          </a:xfrm>
          <a:prstGeom prst="roundRect">
            <a:avLst>
              <a:gd name="adj" fmla="val 10163"/>
            </a:avLst>
          </a:prstGeom>
          <a:noFill/>
          <a:ln w="381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478001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200" dirty="0" smtClean="0"/>
              <a:t>Activity Recognition of Training Mode</a:t>
            </a:r>
            <a:endParaRPr lang="zh-TW" altLang="en-US" sz="32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81000" y="1371600"/>
            <a:ext cx="8367464" cy="4895850"/>
          </a:xfrm>
        </p:spPr>
        <p:txBody>
          <a:bodyPr/>
          <a:lstStyle/>
          <a:p>
            <a:r>
              <a:rPr lang="en-US" altLang="zh-TW" dirty="0" smtClean="0"/>
              <a:t>To achieve lower efforts on labeling, </a:t>
            </a:r>
            <a:r>
              <a:rPr lang="en-US" altLang="zh-TW" dirty="0" smtClean="0"/>
              <a:t>in </a:t>
            </a:r>
            <a:r>
              <a:rPr lang="en-US" altLang="zh-TW" dirty="0" smtClean="0"/>
              <a:t>training mode should not require prior knowledge</a:t>
            </a:r>
          </a:p>
          <a:p>
            <a:pPr lvl="1"/>
            <a:r>
              <a:rPr lang="en-US" altLang="zh-TW" dirty="0" smtClean="0"/>
              <a:t>Supervised learning needs to give ground truths on data</a:t>
            </a:r>
          </a:p>
          <a:p>
            <a:pPr lvl="1"/>
            <a:r>
              <a:rPr lang="en-US" altLang="zh-TW" dirty="0" smtClean="0"/>
              <a:t>Some unsupervised learning requires prior knowledge, 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i="1" dirty="0" smtClean="0"/>
              <a:t>e.g</a:t>
            </a:r>
            <a:r>
              <a:rPr lang="en-US" altLang="zh-TW" i="1" dirty="0" smtClean="0"/>
              <a:t>.</a:t>
            </a:r>
            <a:r>
              <a:rPr lang="en-US" altLang="zh-TW" dirty="0" smtClean="0"/>
              <a:t>, K-means should gives a specific number k</a:t>
            </a:r>
          </a:p>
          <a:p>
            <a:r>
              <a:rPr lang="en-US" altLang="zh-TW" dirty="0" smtClean="0"/>
              <a:t>The </a:t>
            </a:r>
            <a:r>
              <a:rPr lang="en-US" altLang="zh-TW" dirty="0" smtClean="0"/>
              <a:t>proposed activity recognition model is a </a:t>
            </a:r>
            <a:r>
              <a:rPr lang="en-US" altLang="zh-TW" dirty="0" smtClean="0"/>
              <a:t>Non-Parametric Hierarchical Activity Recognition Model </a:t>
            </a:r>
            <a:r>
              <a:rPr lang="en-US" altLang="zh-TW" dirty="0" smtClean="0"/>
              <a:t>(NHARM</a:t>
            </a:r>
            <a:r>
              <a:rPr lang="en-US" altLang="zh-TW" dirty="0" smtClean="0"/>
              <a:t>)</a:t>
            </a:r>
          </a:p>
          <a:p>
            <a:pPr lvl="1"/>
            <a:r>
              <a:rPr lang="en-US" altLang="zh-TW" dirty="0" smtClean="0"/>
              <a:t>Non-parametric</a:t>
            </a:r>
            <a:r>
              <a:rPr lang="zh-TW" altLang="en-US" dirty="0" smtClean="0"/>
              <a:t> </a:t>
            </a:r>
            <a:r>
              <a:rPr lang="en-US" altLang="zh-TW" dirty="0" smtClean="0"/>
              <a:t>unsupervised </a:t>
            </a:r>
            <a:r>
              <a:rPr lang="en-US" altLang="zh-TW" dirty="0"/>
              <a:t>AR models do not need to set a specific number k </a:t>
            </a:r>
          </a:p>
          <a:p>
            <a:pPr lvl="1"/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82A2925-7CCB-4834-A370-9ADCE740D5D4}" type="slidenum">
              <a:rPr lang="zh-TW" altLang="en-US" smtClean="0"/>
              <a:pPr>
                <a:defRPr/>
              </a:pPr>
              <a:t>12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65698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Activity Recognition </a:t>
            </a:r>
            <a:r>
              <a:rPr lang="en-US" altLang="zh-TW" dirty="0" smtClean="0"/>
              <a:t>of Ambient Part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We are monitoring environment state by current sensors, lumen sensor and switch sensors</a:t>
            </a:r>
          </a:p>
          <a:p>
            <a:r>
              <a:rPr lang="en-US" altLang="zh-TW" dirty="0" smtClean="0"/>
              <a:t>Because ambient sensors </a:t>
            </a:r>
            <a:r>
              <a:rPr lang="en-US" altLang="zh-TW" dirty="0"/>
              <a:t>are triggered by human </a:t>
            </a:r>
            <a:r>
              <a:rPr lang="en-US" altLang="zh-TW" dirty="0" smtClean="0"/>
              <a:t>activity, their </a:t>
            </a:r>
            <a:r>
              <a:rPr lang="en-US" altLang="zh-TW" dirty="0"/>
              <a:t>data </a:t>
            </a:r>
            <a:r>
              <a:rPr lang="en-US" altLang="zh-TW" dirty="0" smtClean="0"/>
              <a:t>extracts </a:t>
            </a:r>
            <a:r>
              <a:rPr lang="en-US" altLang="zh-TW" dirty="0"/>
              <a:t>as Boolean </a:t>
            </a:r>
            <a:r>
              <a:rPr lang="en-US" altLang="zh-TW" dirty="0" smtClean="0"/>
              <a:t>variable</a:t>
            </a:r>
          </a:p>
          <a:p>
            <a:pPr marL="457200" lvl="1" indent="0">
              <a:buNone/>
            </a:pPr>
            <a:endParaRPr lang="zh-TW" altLang="en-US" i="1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82A2925-7CCB-4834-A370-9ADCE740D5D4}" type="slidenum">
              <a:rPr lang="zh-TW" altLang="en-US" smtClean="0"/>
              <a:pPr>
                <a:defRPr/>
              </a:pPr>
              <a:t>13</a:t>
            </a:fld>
            <a:endParaRPr lang="zh-TW" altLang="en-US" dirty="0"/>
          </a:p>
        </p:txBody>
      </p:sp>
      <p:pic>
        <p:nvPicPr>
          <p:cNvPr id="5" name="圖片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257" y="3645024"/>
            <a:ext cx="2705100" cy="1907540"/>
          </a:xfrm>
          <a:prstGeom prst="rect">
            <a:avLst/>
          </a:prstGeom>
          <a:noFill/>
        </p:spPr>
      </p:pic>
      <p:pic>
        <p:nvPicPr>
          <p:cNvPr id="6" name="圖片 5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6614" y="3645024"/>
            <a:ext cx="2545715" cy="1914525"/>
          </a:xfrm>
          <a:prstGeom prst="rect">
            <a:avLst/>
          </a:prstGeom>
          <a:noFill/>
        </p:spPr>
      </p:pic>
      <p:sp>
        <p:nvSpPr>
          <p:cNvPr id="9" name="文字方塊 8"/>
          <p:cNvSpPr txBox="1"/>
          <p:nvPr/>
        </p:nvSpPr>
        <p:spPr>
          <a:xfrm>
            <a:off x="1726500" y="5559549"/>
            <a:ext cx="1864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800" b="1" dirty="0" smtClean="0">
                <a:solidFill>
                  <a:schemeClr val="accent2">
                    <a:lumMod val="75000"/>
                  </a:schemeClr>
                </a:solidFill>
              </a:rPr>
              <a:t>Current Sensor</a:t>
            </a:r>
            <a:endParaRPr lang="zh-TW" altLang="en-US" sz="18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5277164" y="5507940"/>
            <a:ext cx="1787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800" b="1" dirty="0" smtClean="0">
                <a:solidFill>
                  <a:schemeClr val="accent2">
                    <a:lumMod val="75000"/>
                  </a:schemeClr>
                </a:solidFill>
              </a:rPr>
              <a:t>Lumen Sensor</a:t>
            </a:r>
            <a:endParaRPr lang="zh-TW" altLang="en-US" sz="18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6811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Activity Recognition of Ambient Part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81000" y="1371600"/>
            <a:ext cx="8511480" cy="4895850"/>
          </a:xfrm>
        </p:spPr>
        <p:txBody>
          <a:bodyPr/>
          <a:lstStyle/>
          <a:p>
            <a:r>
              <a:rPr lang="en-US" altLang="zh-TW" dirty="0" smtClean="0"/>
              <a:t>The </a:t>
            </a:r>
            <a:r>
              <a:rPr lang="en-US" altLang="zh-TW" dirty="0"/>
              <a:t>cluster head is decided by time-frequency (TF) of instances</a:t>
            </a:r>
          </a:p>
          <a:p>
            <a:pPr lvl="1"/>
            <a:r>
              <a:rPr lang="en-US" altLang="zh-TW" dirty="0"/>
              <a:t>If an instance’ TF is higher than 1%, we regard this case as one of cluster head</a:t>
            </a:r>
          </a:p>
          <a:p>
            <a:pPr lvl="1"/>
            <a:r>
              <a:rPr lang="en-US" altLang="zh-TW" dirty="0" smtClean="0"/>
              <a:t>The </a:t>
            </a:r>
            <a:r>
              <a:rPr lang="en-US" altLang="zh-TW" dirty="0"/>
              <a:t>features’ dimension is the number of sensors </a:t>
            </a:r>
            <a:r>
              <a:rPr lang="en-US" altLang="zh-TW" i="1" dirty="0" smtClean="0"/>
              <a:t>m</a:t>
            </a:r>
            <a:endParaRPr lang="en-US" altLang="zh-TW" dirty="0" smtClean="0"/>
          </a:p>
          <a:p>
            <a:r>
              <a:rPr lang="en-US" altLang="zh-TW" dirty="0" smtClean="0"/>
              <a:t>Using </a:t>
            </a:r>
            <a:r>
              <a:rPr lang="en-US" altLang="zh-TW" dirty="0"/>
              <a:t>k-nearest neighbor (KNN) to </a:t>
            </a:r>
            <a:r>
              <a:rPr lang="en-US" altLang="zh-TW" dirty="0" smtClean="0"/>
              <a:t>cluster those  rest instances</a:t>
            </a:r>
          </a:p>
          <a:p>
            <a:pPr lvl="1"/>
            <a:r>
              <a:rPr lang="en-US" altLang="zh-TW" dirty="0" smtClean="0"/>
              <a:t>The TF value is lower than 1% for rest instances</a:t>
            </a:r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82A2925-7CCB-4834-A370-9ADCE740D5D4}" type="slidenum">
              <a:rPr lang="zh-TW" altLang="en-US" smtClean="0"/>
              <a:pPr>
                <a:defRPr/>
              </a:pPr>
              <a:t>14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84859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Activity Recognition of </a:t>
            </a:r>
            <a:r>
              <a:rPr lang="en-US" altLang="zh-TW" dirty="0" smtClean="0"/>
              <a:t>Vital Sign </a:t>
            </a:r>
            <a:r>
              <a:rPr lang="en-US" altLang="zh-TW" dirty="0"/>
              <a:t>Part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81000" y="1371600"/>
            <a:ext cx="8763000" cy="4895850"/>
          </a:xfrm>
        </p:spPr>
        <p:txBody>
          <a:bodyPr/>
          <a:lstStyle/>
          <a:p>
            <a:r>
              <a:rPr lang="en-US" altLang="zh-TW" dirty="0"/>
              <a:t>A wearable device “Zen watch” is used to monitor human’s </a:t>
            </a:r>
            <a:r>
              <a:rPr lang="en-US" altLang="zh-TW" dirty="0" smtClean="0"/>
              <a:t>behavior</a:t>
            </a:r>
          </a:p>
          <a:p>
            <a:pPr lvl="1"/>
            <a:r>
              <a:rPr lang="en-US" altLang="zh-TW" dirty="0" smtClean="0"/>
              <a:t>The </a:t>
            </a:r>
            <a:r>
              <a:rPr lang="en-US" altLang="zh-TW" dirty="0"/>
              <a:t>sensors on Zen watch are accelerometer and </a:t>
            </a:r>
            <a:r>
              <a:rPr lang="en-US" altLang="zh-TW" dirty="0" smtClean="0"/>
              <a:t>gyroscope</a:t>
            </a:r>
          </a:p>
          <a:p>
            <a:r>
              <a:rPr lang="en-US" altLang="zh-TW" dirty="0" smtClean="0"/>
              <a:t>The behavior of human can be categorized to two types: static and dynamic behaviors</a:t>
            </a:r>
          </a:p>
          <a:p>
            <a:pPr lvl="1"/>
            <a:r>
              <a:rPr lang="en-US" altLang="zh-TW" dirty="0" smtClean="0"/>
              <a:t>We consider each are “posture” and “motion”</a:t>
            </a:r>
          </a:p>
          <a:p>
            <a:pPr lvl="1"/>
            <a:r>
              <a:rPr lang="en-US" altLang="zh-TW" dirty="0" smtClean="0"/>
              <a:t>Posture: hand is usually turning </a:t>
            </a:r>
            <a:r>
              <a:rPr lang="en-US" altLang="zh-TW" dirty="0"/>
              <a:t>in a fixed </a:t>
            </a:r>
            <a:r>
              <a:rPr lang="en-US" altLang="zh-TW" dirty="0" smtClean="0"/>
              <a:t>direction </a:t>
            </a:r>
          </a:p>
          <a:p>
            <a:pPr lvl="1"/>
            <a:r>
              <a:rPr lang="en-US" altLang="zh-TW" dirty="0" smtClean="0"/>
              <a:t>Motion: hand is always moving but </a:t>
            </a:r>
            <a:r>
              <a:rPr lang="en-US" altLang="zh-TW" dirty="0"/>
              <a:t>not turning in a fixed direction</a:t>
            </a:r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82A2925-7CCB-4834-A370-9ADCE740D5D4}" type="slidenum">
              <a:rPr lang="zh-TW" altLang="en-US" smtClean="0"/>
              <a:pPr>
                <a:defRPr/>
              </a:pPr>
              <a:t>15</a:t>
            </a:fld>
            <a:endParaRPr lang="zh-TW" altLang="en-US" dirty="0"/>
          </a:p>
        </p:txBody>
      </p:sp>
      <p:grpSp>
        <p:nvGrpSpPr>
          <p:cNvPr id="25" name="群組 24"/>
          <p:cNvGrpSpPr/>
          <p:nvPr/>
        </p:nvGrpSpPr>
        <p:grpSpPr>
          <a:xfrm>
            <a:off x="2243687" y="5244322"/>
            <a:ext cx="1759314" cy="1613678"/>
            <a:chOff x="2243687" y="5244322"/>
            <a:chExt cx="1759314" cy="1613678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2243687" y="5244322"/>
              <a:ext cx="1759314" cy="1613678"/>
            </a:xfrm>
            <a:prstGeom prst="rect">
              <a:avLst/>
            </a:prstGeom>
            <a:ln w="19050">
              <a:solidFill>
                <a:schemeClr val="accent6">
                  <a:lumMod val="50000"/>
                </a:schemeClr>
              </a:solidFill>
            </a:ln>
          </p:spPr>
        </p:pic>
        <p:sp>
          <p:nvSpPr>
            <p:cNvPr id="7" name="文字方塊 6"/>
            <p:cNvSpPr txBox="1"/>
            <p:nvPr/>
          </p:nvSpPr>
          <p:spPr>
            <a:xfrm>
              <a:off x="2300574" y="5264113"/>
              <a:ext cx="10864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b="1" dirty="0" smtClean="0">
                  <a:solidFill>
                    <a:schemeClr val="accent6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Reading</a:t>
              </a:r>
              <a:endParaRPr lang="zh-TW" altLang="en-US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9" name="直線單箭頭接點 8"/>
            <p:cNvCxnSpPr/>
            <p:nvPr/>
          </p:nvCxnSpPr>
          <p:spPr bwMode="auto">
            <a:xfrm flipH="1" flipV="1">
              <a:off x="2933516" y="5805264"/>
              <a:ext cx="270332" cy="174940"/>
            </a:xfrm>
            <a:prstGeom prst="straightConnector1">
              <a:avLst/>
            </a:prstGeom>
            <a:noFill/>
            <a:ln w="38100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grpSp>
        <p:nvGrpSpPr>
          <p:cNvPr id="32" name="群組 31"/>
          <p:cNvGrpSpPr/>
          <p:nvPr/>
        </p:nvGrpSpPr>
        <p:grpSpPr>
          <a:xfrm>
            <a:off x="5148064" y="5170632"/>
            <a:ext cx="1728192" cy="1714752"/>
            <a:chOff x="4860032" y="5170632"/>
            <a:chExt cx="1728192" cy="1714752"/>
          </a:xfrm>
        </p:grpSpPr>
        <p:grpSp>
          <p:nvGrpSpPr>
            <p:cNvPr id="26" name="群組 25"/>
            <p:cNvGrpSpPr/>
            <p:nvPr/>
          </p:nvGrpSpPr>
          <p:grpSpPr>
            <a:xfrm>
              <a:off x="4860032" y="5170632"/>
              <a:ext cx="1728192" cy="1714752"/>
              <a:chOff x="4860032" y="5170632"/>
              <a:chExt cx="1728192" cy="1714752"/>
            </a:xfrm>
          </p:grpSpPr>
          <p:pic>
            <p:nvPicPr>
              <p:cNvPr id="24" name="圖片 23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860032" y="5170632"/>
                <a:ext cx="1728192" cy="1714752"/>
              </a:xfrm>
              <a:prstGeom prst="rect">
                <a:avLst/>
              </a:prstGeom>
              <a:ln w="19050">
                <a:solidFill>
                  <a:schemeClr val="accent6">
                    <a:lumMod val="50000"/>
                  </a:schemeClr>
                </a:solidFill>
              </a:ln>
            </p:spPr>
          </p:pic>
          <p:cxnSp>
            <p:nvCxnSpPr>
              <p:cNvPr id="14" name="直線單箭頭接點 13"/>
              <p:cNvCxnSpPr/>
              <p:nvPr/>
            </p:nvCxnSpPr>
            <p:spPr bwMode="auto">
              <a:xfrm>
                <a:off x="6032596" y="6151292"/>
                <a:ext cx="267596" cy="230036"/>
              </a:xfrm>
              <a:prstGeom prst="straightConnector1">
                <a:avLst/>
              </a:prstGeom>
              <a:noFill/>
              <a:ln w="38100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18" name="直線單箭頭接點 17"/>
              <p:cNvCxnSpPr/>
              <p:nvPr/>
            </p:nvCxnSpPr>
            <p:spPr bwMode="auto">
              <a:xfrm flipH="1">
                <a:off x="5692450" y="6151292"/>
                <a:ext cx="253452" cy="137626"/>
              </a:xfrm>
              <a:prstGeom prst="straightConnector1">
                <a:avLst/>
              </a:prstGeom>
              <a:noFill/>
              <a:ln w="38100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23" name="文字方塊 22"/>
              <p:cNvSpPr txBox="1"/>
              <p:nvPr/>
            </p:nvSpPr>
            <p:spPr>
              <a:xfrm>
                <a:off x="4860032" y="5264113"/>
                <a:ext cx="108646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b="1" dirty="0" smtClean="0">
                    <a:solidFill>
                      <a:schemeClr val="accent6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Sweeping</a:t>
                </a:r>
                <a:endParaRPr lang="zh-TW" altLang="en-US" b="1" dirty="0">
                  <a:solidFill>
                    <a:schemeClr val="accent6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30" name="弧形 29"/>
            <p:cNvSpPr/>
            <p:nvPr/>
          </p:nvSpPr>
          <p:spPr bwMode="auto">
            <a:xfrm rot="8716777">
              <a:off x="5717850" y="5715627"/>
              <a:ext cx="648072" cy="686251"/>
            </a:xfrm>
            <a:prstGeom prst="arc">
              <a:avLst/>
            </a:prstGeom>
            <a:noFill/>
            <a:ln w="19050" cap="flat" cmpd="sng" algn="ctr">
              <a:solidFill>
                <a:schemeClr val="accent6">
                  <a:lumMod val="75000"/>
                </a:schemeClr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</a:endParaRPr>
            </a:p>
          </p:txBody>
        </p:sp>
        <p:sp>
          <p:nvSpPr>
            <p:cNvPr id="31" name="弧形 30"/>
            <p:cNvSpPr/>
            <p:nvPr/>
          </p:nvSpPr>
          <p:spPr bwMode="auto">
            <a:xfrm rot="8716777">
              <a:off x="5790067" y="5824721"/>
              <a:ext cx="480096" cy="508379"/>
            </a:xfrm>
            <a:prstGeom prst="arc">
              <a:avLst/>
            </a:prstGeom>
            <a:noFill/>
            <a:ln w="19050" cap="flat" cmpd="sng" algn="ctr">
              <a:solidFill>
                <a:schemeClr val="accent6">
                  <a:lumMod val="75000"/>
                </a:schemeClr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</a:endParaRPr>
            </a:p>
          </p:txBody>
        </p:sp>
      </p:grpSp>
      <p:sp>
        <p:nvSpPr>
          <p:cNvPr id="33" name="文字方塊 32"/>
          <p:cNvSpPr txBox="1"/>
          <p:nvPr/>
        </p:nvSpPr>
        <p:spPr>
          <a:xfrm>
            <a:off x="1485252" y="5820712"/>
            <a:ext cx="937116" cy="369332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TW" sz="18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Posture</a:t>
            </a:r>
            <a:endParaRPr lang="zh-TW" altLang="en-US" sz="1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文字方塊 33"/>
          <p:cNvSpPr txBox="1"/>
          <p:nvPr/>
        </p:nvSpPr>
        <p:spPr>
          <a:xfrm>
            <a:off x="4514149" y="5820712"/>
            <a:ext cx="902811" cy="369332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TW" sz="18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Motion</a:t>
            </a:r>
            <a:endParaRPr lang="zh-TW" altLang="en-US" sz="1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128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Activity Recognition of </a:t>
            </a:r>
            <a:r>
              <a:rPr lang="en-US" altLang="zh-TW" dirty="0" smtClean="0"/>
              <a:t>Vital Sign </a:t>
            </a:r>
            <a:r>
              <a:rPr lang="en-US" altLang="zh-TW" dirty="0"/>
              <a:t>Part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81000" y="1371600"/>
            <a:ext cx="8367464" cy="489585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TW" dirty="0"/>
              <a:t>To detect posture and motion actions by monitoring the device’s orientation and acceleration variable</a:t>
            </a:r>
          </a:p>
          <a:p>
            <a:pPr lvl="1"/>
            <a:r>
              <a:rPr lang="en-US" altLang="zh-TW" dirty="0"/>
              <a:t>Orientation captures from accelerometer and gyro</a:t>
            </a:r>
          </a:p>
          <a:p>
            <a:pPr lvl="1"/>
            <a:r>
              <a:rPr lang="en-US" altLang="zh-TW" dirty="0"/>
              <a:t>Condensing the raw data as mean or </a:t>
            </a:r>
            <a:r>
              <a:rPr lang="en-US" altLang="zh-TW" dirty="0" smtClean="0"/>
              <a:t>variance</a:t>
            </a:r>
          </a:p>
          <a:p>
            <a:pPr lvl="1"/>
            <a:endParaRPr lang="en-US" altLang="zh-TW" dirty="0"/>
          </a:p>
          <a:p>
            <a:pPr lvl="1"/>
            <a:endParaRPr lang="en-US" altLang="zh-TW" dirty="0" smtClean="0"/>
          </a:p>
          <a:p>
            <a:pPr lvl="1"/>
            <a:endParaRPr lang="en-US" altLang="zh-TW" dirty="0"/>
          </a:p>
          <a:p>
            <a:pPr lvl="1"/>
            <a:endParaRPr lang="en-US" altLang="zh-TW" dirty="0" smtClean="0"/>
          </a:p>
          <a:p>
            <a:pPr lvl="1"/>
            <a:endParaRPr lang="en-US" altLang="zh-TW" dirty="0"/>
          </a:p>
          <a:p>
            <a:r>
              <a:rPr lang="en-US" altLang="zh-TW" dirty="0" smtClean="0"/>
              <a:t>Orientation helps to detect “Posture” action</a:t>
            </a:r>
          </a:p>
          <a:p>
            <a:r>
              <a:rPr lang="en-US" altLang="zh-TW" dirty="0" smtClean="0"/>
              <a:t>Acceleration helps to detect “Motion” action</a:t>
            </a:r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82A2925-7CCB-4834-A370-9ADCE740D5D4}" type="slidenum">
              <a:rPr lang="zh-TW" altLang="en-US" smtClean="0"/>
              <a:pPr>
                <a:defRPr/>
              </a:pPr>
              <a:t>16</a:t>
            </a:fld>
            <a:endParaRPr lang="zh-TW" altLang="en-US" dirty="0"/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0247388"/>
              </p:ext>
            </p:extLst>
          </p:nvPr>
        </p:nvGraphicFramePr>
        <p:xfrm>
          <a:off x="2517594" y="3284984"/>
          <a:ext cx="6096000" cy="1981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048000"/>
                <a:gridCol w="30480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 smtClean="0"/>
                        <a:t>Orientations</a:t>
                      </a:r>
                      <a:endParaRPr lang="zh-TW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 smtClean="0"/>
                        <a:t>Accelerations</a:t>
                      </a:r>
                      <a:endParaRPr lang="zh-TW" alt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 smtClean="0"/>
                        <a:t>Mean</a:t>
                      </a:r>
                      <a:r>
                        <a:rPr lang="en-US" altLang="zh-TW" sz="2000" baseline="0" dirty="0" smtClean="0"/>
                        <a:t> of Pitch</a:t>
                      </a:r>
                      <a:endParaRPr lang="zh-TW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 smtClean="0"/>
                        <a:t>Mean of </a:t>
                      </a:r>
                      <a:r>
                        <a:rPr lang="en-US" altLang="zh-TW" sz="2000" dirty="0" smtClean="0"/>
                        <a:t>Accelerations</a:t>
                      </a:r>
                      <a:endParaRPr lang="zh-TW" alt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 smtClean="0"/>
                        <a:t>Mean of Roll</a:t>
                      </a:r>
                      <a:endParaRPr lang="zh-TW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 smtClean="0"/>
                        <a:t>Variance of </a:t>
                      </a:r>
                      <a:r>
                        <a:rPr lang="en-US" altLang="zh-TW" sz="2000" dirty="0" smtClean="0"/>
                        <a:t>Accelerations</a:t>
                      </a:r>
                      <a:endParaRPr lang="zh-TW" alt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 smtClean="0"/>
                        <a:t>Angle variation</a:t>
                      </a:r>
                      <a:r>
                        <a:rPr lang="en-US" altLang="zh-TW" sz="2000" baseline="0" dirty="0" smtClean="0"/>
                        <a:t> of Pitch</a:t>
                      </a:r>
                      <a:endParaRPr lang="zh-TW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 smtClean="0"/>
                        <a:t>Signal</a:t>
                      </a:r>
                      <a:r>
                        <a:rPr lang="en-US" altLang="zh-TW" sz="2000" baseline="0" dirty="0" smtClean="0"/>
                        <a:t> vector magnitude</a:t>
                      </a:r>
                      <a:endParaRPr lang="zh-TW" alt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 smtClean="0"/>
                        <a:t>Angle</a:t>
                      </a:r>
                      <a:r>
                        <a:rPr lang="en-US" altLang="zh-TW" sz="2000" baseline="0" dirty="0" smtClean="0"/>
                        <a:t> variation of Roll</a:t>
                      </a:r>
                      <a:endParaRPr lang="zh-TW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7" name="圖片 6"/>
          <p:cNvPicPr/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373" y="3338041"/>
            <a:ext cx="2447395" cy="174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847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Activity Recognition of </a:t>
            </a:r>
            <a:r>
              <a:rPr lang="en-US" altLang="zh-TW" dirty="0" smtClean="0"/>
              <a:t>Vital Sign </a:t>
            </a:r>
            <a:r>
              <a:rPr lang="en-US" altLang="zh-TW" dirty="0"/>
              <a:t>Part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81000" y="1371600"/>
            <a:ext cx="8655496" cy="489585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TW" dirty="0"/>
              <a:t>P</a:t>
            </a:r>
            <a:r>
              <a:rPr lang="en-US" altLang="zh-TW" dirty="0" smtClean="0"/>
              <a:t>atterns of wearable sensor data</a:t>
            </a:r>
          </a:p>
          <a:p>
            <a:pPr lvl="1"/>
            <a:r>
              <a:rPr lang="en-US" altLang="zh-TW" dirty="0"/>
              <a:t>Each feature </a:t>
            </a:r>
            <a:r>
              <a:rPr lang="en-US" altLang="zh-TW" dirty="0" smtClean="0"/>
              <a:t>inside </a:t>
            </a:r>
            <a:r>
              <a:rPr lang="en-US" altLang="zh-TW" dirty="0"/>
              <a:t>the </a:t>
            </a:r>
            <a:r>
              <a:rPr lang="en-US" altLang="zh-TW" dirty="0" smtClean="0"/>
              <a:t>watch </a:t>
            </a:r>
            <a:r>
              <a:rPr lang="en-US" altLang="zh-TW" dirty="0"/>
              <a:t>indicates a waving action </a:t>
            </a:r>
          </a:p>
          <a:p>
            <a:pPr lvl="1"/>
            <a:r>
              <a:rPr lang="en-US" altLang="zh-TW" dirty="0"/>
              <a:t>Numbers of consecutive waving motions can be associated with a specific </a:t>
            </a:r>
            <a:r>
              <a:rPr lang="en-US" altLang="zh-TW" dirty="0" smtClean="0"/>
              <a:t>activity</a:t>
            </a:r>
          </a:p>
          <a:p>
            <a:r>
              <a:rPr lang="en-US" altLang="zh-TW" dirty="0" smtClean="0"/>
              <a:t>A </a:t>
            </a:r>
            <a:r>
              <a:rPr lang="en-US" altLang="zh-TW" dirty="0"/>
              <a:t>topic model is proposed to infer one minute </a:t>
            </a:r>
            <a:r>
              <a:rPr lang="en-US" altLang="zh-TW" dirty="0" smtClean="0"/>
              <a:t>behavior</a:t>
            </a:r>
          </a:p>
          <a:p>
            <a:pPr lvl="1"/>
            <a:r>
              <a:rPr lang="en-US" altLang="zh-TW" dirty="0" smtClean="0"/>
              <a:t>It can a</a:t>
            </a:r>
            <a:r>
              <a:rPr lang="en-US" altLang="zh-TW" dirty="0"/>
              <a:t>utomatically extract activity </a:t>
            </a:r>
            <a:r>
              <a:rPr lang="en-US" altLang="zh-TW" dirty="0" smtClean="0"/>
              <a:t>patterns </a:t>
            </a:r>
            <a:r>
              <a:rPr lang="en-US" altLang="zh-TW" dirty="0"/>
              <a:t>from </a:t>
            </a:r>
            <a:r>
              <a:rPr lang="en-US" altLang="zh-TW" dirty="0" smtClean="0"/>
              <a:t>sensor data</a:t>
            </a:r>
          </a:p>
          <a:p>
            <a:pPr lvl="1"/>
            <a:r>
              <a:rPr lang="en-US" altLang="zh-TW" dirty="0" smtClean="0"/>
              <a:t>Taking </a:t>
            </a:r>
            <a:r>
              <a:rPr lang="en-US" altLang="zh-TW" dirty="0"/>
              <a:t>each feature collected every second as “</a:t>
            </a:r>
            <a:r>
              <a:rPr lang="en-US" altLang="zh-TW" dirty="0" smtClean="0"/>
              <a:t>word” and 11 </a:t>
            </a:r>
            <a:r>
              <a:rPr lang="en-US" altLang="zh-TW" dirty="0"/>
              <a:t>words construct a </a:t>
            </a:r>
            <a:r>
              <a:rPr lang="en-US" altLang="zh-TW" dirty="0" smtClean="0"/>
              <a:t>vocabulary</a:t>
            </a:r>
          </a:p>
          <a:p>
            <a:pPr lvl="1"/>
            <a:r>
              <a:rPr lang="en-US" altLang="zh-TW" dirty="0" smtClean="0"/>
              <a:t>A </a:t>
            </a:r>
            <a:r>
              <a:rPr lang="en-US" altLang="zh-TW" dirty="0" smtClean="0"/>
              <a:t>sequence of vocabularies represents one </a:t>
            </a:r>
            <a:r>
              <a:rPr lang="en-US" altLang="zh-TW" dirty="0" smtClean="0"/>
              <a:t>topic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82A2925-7CCB-4834-A370-9ADCE740D5D4}" type="slidenum">
              <a:rPr lang="zh-TW" altLang="en-US" smtClean="0"/>
              <a:pPr>
                <a:defRPr/>
              </a:pPr>
              <a:t>17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59678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Activity Recognition of </a:t>
            </a:r>
            <a:r>
              <a:rPr lang="en-US" altLang="zh-TW" dirty="0" smtClean="0"/>
              <a:t>Vital Sign </a:t>
            </a:r>
            <a:r>
              <a:rPr lang="en-US" altLang="zh-TW" dirty="0"/>
              <a:t>Part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81000" y="1371600"/>
            <a:ext cx="8655496" cy="489585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TW" dirty="0"/>
              <a:t>The topic model is constructed by Two Layer </a:t>
            </a:r>
            <a:r>
              <a:rPr lang="en-US" altLang="zh-TW" dirty="0" err="1"/>
              <a:t>Dirichlet</a:t>
            </a:r>
            <a:r>
              <a:rPr lang="en-US" altLang="zh-TW" dirty="0"/>
              <a:t> process mixture model (2LDPMM)</a:t>
            </a:r>
          </a:p>
          <a:p>
            <a:pPr lvl="1"/>
            <a:r>
              <a:rPr lang="en-US" altLang="zh-TW" dirty="0" smtClean="0"/>
              <a:t>First </a:t>
            </a:r>
            <a:r>
              <a:rPr lang="en-US" altLang="zh-TW" dirty="0"/>
              <a:t>Layer </a:t>
            </a:r>
            <a:r>
              <a:rPr lang="en-US" altLang="zh-TW" dirty="0" smtClean="0"/>
              <a:t>recognizes </a:t>
            </a:r>
            <a:r>
              <a:rPr lang="en-US" altLang="zh-TW" dirty="0"/>
              <a:t>waving </a:t>
            </a:r>
            <a:r>
              <a:rPr lang="en-US" altLang="zh-TW" dirty="0" smtClean="0"/>
              <a:t>action</a:t>
            </a:r>
            <a:endParaRPr lang="en-US" altLang="zh-TW" dirty="0"/>
          </a:p>
          <a:p>
            <a:pPr lvl="1"/>
            <a:r>
              <a:rPr lang="en-US" altLang="zh-TW" dirty="0"/>
              <a:t>Second Layer </a:t>
            </a:r>
            <a:r>
              <a:rPr lang="en-US" altLang="zh-TW" dirty="0" smtClean="0"/>
              <a:t>recognizes </a:t>
            </a:r>
            <a:r>
              <a:rPr lang="en-US" altLang="zh-TW" dirty="0"/>
              <a:t>activity by concatenating 60 successive waving </a:t>
            </a:r>
            <a:r>
              <a:rPr lang="en-US" altLang="zh-TW" dirty="0" smtClean="0"/>
              <a:t>motions</a:t>
            </a:r>
          </a:p>
          <a:p>
            <a:r>
              <a:rPr lang="en-US" altLang="zh-TW" dirty="0" smtClean="0"/>
              <a:t>2LDPMM is a non-parametric unsupervised learning inference model</a:t>
            </a:r>
          </a:p>
          <a:p>
            <a:pPr lvl="1"/>
            <a:r>
              <a:rPr lang="en-US" altLang="zh-TW" dirty="0" smtClean="0"/>
              <a:t>2LDPMM </a:t>
            </a:r>
            <a:r>
              <a:rPr lang="en-US" altLang="zh-TW" dirty="0" smtClean="0"/>
              <a:t>is a data-driven </a:t>
            </a:r>
            <a:r>
              <a:rPr lang="en-US" altLang="zh-TW" dirty="0" smtClean="0"/>
              <a:t>method</a:t>
            </a:r>
          </a:p>
          <a:p>
            <a:pPr lvl="1"/>
            <a:r>
              <a:rPr lang="en-US" altLang="zh-TW" dirty="0" smtClean="0"/>
              <a:t>It </a:t>
            </a:r>
            <a:r>
              <a:rPr lang="en-US" altLang="zh-TW" dirty="0"/>
              <a:t>can find different kinds of hand’s waving motion from raw data without given a specific </a:t>
            </a:r>
            <a:r>
              <a:rPr lang="en-US" altLang="zh-TW" dirty="0" smtClean="0"/>
              <a:t>number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82A2925-7CCB-4834-A370-9ADCE740D5D4}" type="slidenum">
              <a:rPr lang="zh-TW" altLang="en-US" smtClean="0"/>
              <a:pPr>
                <a:defRPr/>
              </a:pPr>
              <a:t>18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28955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Dirichlet</a:t>
            </a:r>
            <a:r>
              <a:rPr lang="en-US" altLang="zh-TW" dirty="0"/>
              <a:t> </a:t>
            </a:r>
            <a:r>
              <a:rPr lang="en-US" altLang="zh-TW" dirty="0" smtClean="0"/>
              <a:t>Mixture </a:t>
            </a:r>
            <a:r>
              <a:rPr lang="en-US" altLang="zh-TW" dirty="0" smtClean="0"/>
              <a:t>Model</a:t>
            </a:r>
            <a:endParaRPr lang="zh-TW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381000" y="1371600"/>
                <a:ext cx="8655496" cy="4895850"/>
              </a:xfr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US" altLang="zh-TW" dirty="0" err="1" smtClean="0"/>
                  <a:t>Dirichlet</a:t>
                </a:r>
                <a:r>
                  <a:rPr lang="en-US" altLang="zh-TW" dirty="0" smtClean="0"/>
                  <a:t> process mixture model </a:t>
                </a:r>
                <a:r>
                  <a:rPr lang="en-US" altLang="zh-TW" dirty="0" smtClean="0"/>
                  <a:t>generalizes finite mixture models</a:t>
                </a:r>
              </a:p>
              <a:p>
                <a:pPr lvl="1"/>
                <a:r>
                  <a:rPr lang="en-US" altLang="zh-TW" dirty="0" smtClean="0"/>
                  <a:t>The number of mixture components can be infinite</a:t>
                </a:r>
              </a:p>
              <a:p>
                <a:r>
                  <a:rPr lang="en-US" altLang="zh-TW" dirty="0" smtClean="0"/>
                  <a:t>Using the </a:t>
                </a:r>
                <a:r>
                  <a:rPr lang="en-US" altLang="zh-TW" dirty="0" err="1" smtClean="0"/>
                  <a:t>Dirichlet</a:t>
                </a:r>
                <a:r>
                  <a:rPr lang="en-US" altLang="zh-TW" dirty="0" smtClean="0"/>
                  <a:t> distribution to construct a finite mixture model</a:t>
                </a:r>
              </a:p>
              <a:p>
                <a:endParaRPr lang="en-US" altLang="zh-TW" dirty="0"/>
              </a:p>
              <a:p>
                <a:endParaRPr lang="en-US" altLang="zh-TW" dirty="0" smtClean="0"/>
              </a:p>
              <a:p>
                <a:endParaRPr lang="en-US" altLang="zh-TW" dirty="0"/>
              </a:p>
              <a:p>
                <a:endParaRPr lang="en-US" altLang="zh-TW" sz="1400" dirty="0" smtClean="0"/>
              </a:p>
              <a:p>
                <a:pPr lvl="1"/>
                <a:r>
                  <a:rPr lang="en-US" altLang="zh-TW" dirty="0" smtClean="0"/>
                  <a:t>A data point is drawn from the mixture model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TW" dirty="0" smtClean="0"/>
              </a:p>
              <a:p>
                <a:pPr lvl="1"/>
                <a:endParaRPr lang="en-US" altLang="zh-TW" dirty="0" smtClean="0"/>
              </a:p>
            </p:txBody>
          </p:sp>
        </mc:Choice>
        <mc:Fallback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1000" y="1371600"/>
                <a:ext cx="8655496" cy="4895850"/>
              </a:xfrm>
              <a:blipFill rotWithShape="0">
                <a:blip r:embed="rId3"/>
                <a:stretch>
                  <a:fillRect l="-493" t="-1121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82A2925-7CCB-4834-A370-9ADCE740D5D4}" type="slidenum">
              <a:rPr lang="zh-TW" altLang="en-US" smtClean="0"/>
              <a:pPr>
                <a:defRPr/>
              </a:pPr>
              <a:t>19</a:t>
            </a:fld>
            <a:endParaRPr lang="zh-TW" altLang="en-US" dirty="0"/>
          </a:p>
        </p:txBody>
      </p:sp>
      <p:grpSp>
        <p:nvGrpSpPr>
          <p:cNvPr id="14" name="群組 13"/>
          <p:cNvGrpSpPr/>
          <p:nvPr/>
        </p:nvGrpSpPr>
        <p:grpSpPr>
          <a:xfrm>
            <a:off x="1977523" y="3520727"/>
            <a:ext cx="5051337" cy="1788897"/>
            <a:chOff x="1475656" y="3861048"/>
            <a:chExt cx="5051337" cy="178889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文字方塊 10"/>
                <p:cNvSpPr txBox="1"/>
                <p:nvPr/>
              </p:nvSpPr>
              <p:spPr>
                <a:xfrm>
                  <a:off x="2675735" y="3861048"/>
                  <a:ext cx="3116879" cy="114403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𝐻</m:t>
                      </m:r>
                    </m:oMath>
                  </a14:m>
                  <a:r>
                    <a:rPr lang="zh-TW" altLang="en-US" sz="2400" dirty="0"/>
                    <a:t> </a:t>
                  </a:r>
                  <a:r>
                    <a:rPr lang="en-US" altLang="zh-TW" sz="2400" dirty="0"/>
                    <a:t>for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1,…,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</m:d>
                    </m:oMath>
                  </a14:m>
                  <a:endParaRPr lang="en-US" altLang="zh-TW" sz="2400" i="1" dirty="0" smtClean="0">
                    <a:latin typeface="Cambria Math" panose="02040503050406030204" pitchFamily="18" charset="0"/>
                  </a:endParaRPr>
                </a:p>
                <a:p>
                  <a:r>
                    <a:rPr lang="en-US" altLang="zh-TW" sz="2400" b="0" i="1" dirty="0" smtClean="0">
                      <a:latin typeface="Cambria Math" panose="02040503050406030204" pitchFamily="18" charset="0"/>
                    </a:rPr>
                    <a:t/>
                  </a:r>
                  <a:br>
                    <a:rPr lang="en-US" altLang="zh-TW" sz="2400" b="0" i="1" dirty="0" smtClean="0">
                      <a:latin typeface="Cambria Math" panose="02040503050406030204" pitchFamily="18" charset="0"/>
                    </a:rPr>
                  </a:br>
                  <a:endParaRPr lang="en-US" altLang="zh-TW" sz="2400" b="0" i="1" dirty="0" smtClean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1" name="文字方塊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75735" y="3861048"/>
                  <a:ext cx="3116879" cy="1144031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3320" t="-7979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矩形 5"/>
                <p:cNvSpPr/>
                <p:nvPr/>
              </p:nvSpPr>
              <p:spPr>
                <a:xfrm>
                  <a:off x="1475656" y="4149080"/>
                  <a:ext cx="4531177" cy="74546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TW" altLang="en-US" sz="2400" i="1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  <m:sub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sSub>
                              <m:sSubPr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TW" altLang="en-US" sz="2400" i="1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  <m:sub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sub>
                            </m:sSub>
                          </m:e>
                        </m:d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~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𝐷𝑖𝑟𝑖𝑐h𝑙𝑒𝑡</m:t>
                        </m:r>
                        <m:d>
                          <m:d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zh-TW" altLang="en-US" sz="2400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num>
                              <m:den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den>
                            </m:f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f>
                              <m:fPr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zh-TW" altLang="en-US" sz="2400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num>
                              <m:den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den>
                            </m:f>
                          </m:e>
                        </m:d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6" name="矩形 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75656" y="4149080"/>
                  <a:ext cx="4531177" cy="745460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矩形 6"/>
                <p:cNvSpPr/>
                <p:nvPr/>
              </p:nvSpPr>
              <p:spPr>
                <a:xfrm>
                  <a:off x="2627784" y="4735689"/>
                  <a:ext cx="3899209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~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𝑀𝑢𝑙𝑡𝑖𝑛𝑜𝑚𝑖𝑎𝑙</m:t>
                        </m:r>
                        <m:d>
                          <m:d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TW" altLang="en-US" sz="2400" i="1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  <m:sub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sSub>
                              <m:sSubPr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TW" altLang="en-US" sz="2400" i="1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  <m:sub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7" name="矩形 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27784" y="4735689"/>
                  <a:ext cx="3899209" cy="461665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b="-533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矩形 11"/>
                <p:cNvSpPr/>
                <p:nvPr/>
              </p:nvSpPr>
              <p:spPr>
                <a:xfrm>
                  <a:off x="2627784" y="5152245"/>
                  <a:ext cx="1814664" cy="49770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~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sz="2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b>
                        </m:s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12" name="矩形 1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27784" y="5152245"/>
                  <a:ext cx="1814664" cy="497700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b="-9756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矩形 12"/>
              <p:cNvSpPr/>
              <p:nvPr/>
            </p:nvSpPr>
            <p:spPr>
              <a:xfrm>
                <a:off x="3224541" y="5833769"/>
                <a:ext cx="2557302" cy="9578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000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altLang="zh-TW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sz="2000" dirty="0"/>
              </a:p>
            </p:txBody>
          </p:sp>
        </mc:Choice>
        <mc:Fallback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4541" y="5833769"/>
                <a:ext cx="2557302" cy="957826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46675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TW" sz="4000" dirty="0" smtClean="0"/>
              <a:t>Outline</a:t>
            </a:r>
            <a:r>
              <a:rPr lang="en-US" altLang="zh-TW" dirty="0" smtClean="0"/>
              <a:t> </a:t>
            </a:r>
            <a:endParaRPr lang="zh-TW" altLang="en-US" dirty="0"/>
          </a:p>
        </p:txBody>
      </p:sp>
      <p:sp>
        <p:nvSpPr>
          <p:cNvPr id="46082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200000"/>
              </a:lnSpc>
            </a:pPr>
            <a:r>
              <a:rPr lang="en-US" altLang="zh-TW" sz="2600" b="1" dirty="0" smtClean="0">
                <a:latin typeface="Helvetica"/>
                <a:cs typeface="Helvetica"/>
              </a:rPr>
              <a:t>Introduction</a:t>
            </a:r>
          </a:p>
          <a:p>
            <a:pPr>
              <a:lnSpc>
                <a:spcPct val="200000"/>
              </a:lnSpc>
            </a:pPr>
            <a:r>
              <a:rPr lang="en-US" altLang="zh-TW" b="1" dirty="0" smtClean="0">
                <a:latin typeface="Helvetica"/>
                <a:cs typeface="Helvetica"/>
              </a:rPr>
              <a:t>Activity Recognition</a:t>
            </a:r>
          </a:p>
          <a:p>
            <a:pPr>
              <a:lnSpc>
                <a:spcPct val="200000"/>
              </a:lnSpc>
            </a:pPr>
            <a:r>
              <a:rPr lang="en-US" altLang="zh-TW" b="1" dirty="0">
                <a:latin typeface="Helvetica"/>
                <a:cs typeface="Helvetica"/>
              </a:rPr>
              <a:t>Activity of Daily Living-aware Elderly </a:t>
            </a:r>
            <a:r>
              <a:rPr lang="en-US" altLang="zh-TW" b="1" dirty="0" smtClean="0">
                <a:latin typeface="Helvetica"/>
                <a:cs typeface="Helvetica"/>
              </a:rPr>
              <a:t>Healthcare</a:t>
            </a:r>
          </a:p>
          <a:p>
            <a:pPr>
              <a:lnSpc>
                <a:spcPct val="200000"/>
              </a:lnSpc>
            </a:pPr>
            <a:r>
              <a:rPr lang="en-US" altLang="zh-TW" b="1" dirty="0" smtClean="0">
                <a:latin typeface="Helvetica"/>
                <a:cs typeface="Helvetica"/>
              </a:rPr>
              <a:t>System Evaluation</a:t>
            </a:r>
            <a:endParaRPr lang="en-US" altLang="zh-TW" sz="2600" b="1" dirty="0" smtClean="0">
              <a:latin typeface="Helvetica"/>
              <a:cs typeface="Helvetica"/>
            </a:endParaRPr>
          </a:p>
          <a:p>
            <a:pPr eaLnBrk="1" hangingPunct="1">
              <a:lnSpc>
                <a:spcPct val="200000"/>
              </a:lnSpc>
            </a:pPr>
            <a:r>
              <a:rPr lang="en-US" altLang="zh-TW" sz="2600" b="1" dirty="0" smtClean="0">
                <a:latin typeface="Helvetica"/>
                <a:cs typeface="Helvetica"/>
              </a:rPr>
              <a:t>Conclusion and Future Work</a:t>
            </a:r>
            <a:endParaRPr lang="zh-TW" altLang="en-US" sz="2600" b="1" dirty="0" smtClean="0">
              <a:latin typeface="Helvetica"/>
              <a:cs typeface="Helvetica"/>
            </a:endParaRPr>
          </a:p>
        </p:txBody>
      </p:sp>
      <p:sp>
        <p:nvSpPr>
          <p:cNvPr id="46083" name="投影片編號版面配置區 3"/>
          <p:cNvSpPr>
            <a:spLocks noGrp="1"/>
          </p:cNvSpPr>
          <p:nvPr>
            <p:ph type="sldNum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BEAC564B-1D8F-4A1A-B038-D7B02C6DA516}" type="slidenum">
              <a:rPr lang="zh-TW" altLang="en-US" smtClean="0">
                <a:ea typeface="新細明體" charset="-120"/>
              </a:rPr>
              <a:pPr/>
              <a:t>2</a:t>
            </a:fld>
            <a:endParaRPr lang="en-US" altLang="zh-TW" dirty="0" smtClean="0">
              <a:ea typeface="新細明體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Dirichlet</a:t>
            </a:r>
            <a:r>
              <a:rPr lang="en-US" altLang="zh-TW" dirty="0"/>
              <a:t> </a:t>
            </a:r>
            <a:r>
              <a:rPr lang="en-US" altLang="zh-TW" dirty="0" smtClean="0"/>
              <a:t>Process Mixture Model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381000" y="1371600"/>
                <a:ext cx="8655496" cy="4895850"/>
              </a:xfr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US" altLang="zh-TW" dirty="0" smtClean="0"/>
                  <a:t>Using the </a:t>
                </a:r>
                <a:r>
                  <a:rPr lang="en-US" altLang="zh-TW" dirty="0" err="1" smtClean="0"/>
                  <a:t>Dirichlet</a:t>
                </a:r>
                <a:r>
                  <a:rPr lang="en-US" altLang="zh-TW" dirty="0" smtClean="0"/>
                  <a:t> process to construct an infinite mixture model</a:t>
                </a:r>
              </a:p>
              <a:p>
                <a:pPr lvl="1"/>
                <a:r>
                  <a:rPr lang="en-US" altLang="zh-TW" dirty="0" smtClean="0"/>
                  <a:t>In other words, let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→∞</m:t>
                    </m:r>
                  </m:oMath>
                </a14:m>
                <a:endParaRPr lang="en-US" altLang="zh-TW" dirty="0" smtClean="0"/>
              </a:p>
              <a:p>
                <a:pPr lvl="1"/>
                <a:endParaRPr lang="en-US" altLang="zh-TW" dirty="0" smtClean="0"/>
              </a:p>
              <a:p>
                <a:pPr lvl="1"/>
                <a:endParaRPr lang="en-US" altLang="zh-TW" dirty="0"/>
              </a:p>
              <a:p>
                <a:pPr lvl="1"/>
                <a:endParaRPr lang="en-US" altLang="zh-TW" dirty="0" smtClean="0"/>
              </a:p>
              <a:p>
                <a:pPr marL="457200" lvl="1" indent="0">
                  <a:buNone/>
                </a:pPr>
                <a:endParaRPr lang="en-US" altLang="zh-TW" dirty="0" smtClean="0"/>
              </a:p>
              <a:p>
                <a:pPr lvl="1"/>
                <a:r>
                  <a:rPr lang="en-US" altLang="zh-TW" dirty="0" smtClean="0"/>
                  <a:t>The mixture model becomes </a:t>
                </a:r>
                <a:endParaRPr lang="en-US" altLang="zh-TW" dirty="0"/>
              </a:p>
              <a:p>
                <a:endParaRPr lang="en-US" altLang="zh-TW" dirty="0" smtClean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1000" y="1371600"/>
                <a:ext cx="8655496" cy="4895850"/>
              </a:xfrm>
              <a:blipFill rotWithShape="0">
                <a:blip r:embed="rId3"/>
                <a:stretch>
                  <a:fillRect l="-493" t="-1121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82A2925-7CCB-4834-A370-9ADCE740D5D4}" type="slidenum">
              <a:rPr lang="zh-TW" altLang="en-US" smtClean="0"/>
              <a:pPr>
                <a:defRPr/>
              </a:pPr>
              <a:t>20</a:t>
            </a:fld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/>
              <p:cNvSpPr/>
              <p:nvPr/>
            </p:nvSpPr>
            <p:spPr>
              <a:xfrm>
                <a:off x="2339752" y="5062935"/>
                <a:ext cx="2557302" cy="9578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000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altLang="zh-TW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9752" y="5062935"/>
                <a:ext cx="2557302" cy="957826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群組 4"/>
          <p:cNvGrpSpPr/>
          <p:nvPr/>
        </p:nvGrpSpPr>
        <p:grpSpPr>
          <a:xfrm>
            <a:off x="2411760" y="2874143"/>
            <a:ext cx="1801244" cy="1295444"/>
            <a:chOff x="2741504" y="3450193"/>
            <a:chExt cx="1801244" cy="129544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文字方塊 10"/>
                <p:cNvSpPr txBox="1"/>
                <p:nvPr/>
              </p:nvSpPr>
              <p:spPr>
                <a:xfrm>
                  <a:off x="2843808" y="3904384"/>
                  <a:ext cx="755720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sz="2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~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 altLang="zh-TW" sz="2400" i="1" dirty="0" smtClean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1" name="文字方塊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43808" y="3904384"/>
                  <a:ext cx="755720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8871" r="-8871" b="-1803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矩形 11"/>
                <p:cNvSpPr/>
                <p:nvPr/>
              </p:nvSpPr>
              <p:spPr>
                <a:xfrm>
                  <a:off x="2741504" y="4283972"/>
                  <a:ext cx="1716047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~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sz="2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12" name="矩形 1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41504" y="4283972"/>
                  <a:ext cx="1716047" cy="461665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b="-1973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文字方塊 14"/>
                <p:cNvSpPr txBox="1"/>
                <p:nvPr/>
              </p:nvSpPr>
              <p:spPr>
                <a:xfrm>
                  <a:off x="2839461" y="3450193"/>
                  <a:ext cx="1703287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~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𝐷𝑃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zh-TW" altLang="en-US" sz="24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altLang="zh-TW" sz="2400" i="1" dirty="0" smtClean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5" name="文字方塊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39461" y="3450193"/>
                  <a:ext cx="1703287" cy="369332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l="-3943" r="-6093" b="-3770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8" name="圖片 7"/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940152" y="2348880"/>
            <a:ext cx="2462065" cy="332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976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Activity Recognition of </a:t>
            </a:r>
            <a:r>
              <a:rPr lang="en-US" altLang="zh-TW" dirty="0" smtClean="0"/>
              <a:t>Vital Sign </a:t>
            </a:r>
            <a:r>
              <a:rPr lang="en-US" altLang="zh-TW" dirty="0"/>
              <a:t>Part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81000" y="1371600"/>
            <a:ext cx="8655496" cy="489585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TW" dirty="0" smtClean="0"/>
              <a:t>In the dataset of vital sign data, both topics and vocabularies have the </a:t>
            </a:r>
            <a:r>
              <a:rPr lang="en-US" altLang="zh-TW" dirty="0" err="1" smtClean="0"/>
              <a:t>Dirichlet</a:t>
            </a:r>
            <a:r>
              <a:rPr lang="en-US" altLang="zh-TW" dirty="0" smtClean="0"/>
              <a:t> prior</a:t>
            </a:r>
          </a:p>
          <a:p>
            <a:r>
              <a:rPr lang="en-US" altLang="zh-TW" dirty="0" smtClean="0"/>
              <a:t>2LDPMM recognizes vocabulary in first layer and recognizes topic in second layer</a:t>
            </a:r>
          </a:p>
          <a:p>
            <a:pPr lvl="1"/>
            <a:r>
              <a:rPr lang="en-US" altLang="zh-TW" dirty="0" smtClean="0"/>
              <a:t>Concatenating 60 successive vocabularies as one document</a:t>
            </a:r>
          </a:p>
          <a:p>
            <a:pPr lvl="1"/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82A2925-7CCB-4834-A370-9ADCE740D5D4}" type="slidenum">
              <a:rPr lang="zh-TW" altLang="en-US" smtClean="0"/>
              <a:pPr>
                <a:defRPr/>
              </a:pPr>
              <a:t>21</a:t>
            </a:fld>
            <a:endParaRPr lang="zh-TW" altLang="en-US" dirty="0"/>
          </a:p>
        </p:txBody>
      </p:sp>
      <p:graphicFrame>
        <p:nvGraphicFramePr>
          <p:cNvPr id="6" name="圖表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54665331"/>
              </p:ext>
            </p:extLst>
          </p:nvPr>
        </p:nvGraphicFramePr>
        <p:xfrm>
          <a:off x="6660232" y="4005064"/>
          <a:ext cx="2034007" cy="17434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7" name="圖表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15251861"/>
              </p:ext>
            </p:extLst>
          </p:nvPr>
        </p:nvGraphicFramePr>
        <p:xfrm>
          <a:off x="524969" y="4025578"/>
          <a:ext cx="2034007" cy="17434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8" name="圖表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31566150"/>
              </p:ext>
            </p:extLst>
          </p:nvPr>
        </p:nvGraphicFramePr>
        <p:xfrm>
          <a:off x="4485409" y="4025578"/>
          <a:ext cx="2034007" cy="17434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0" name="文字方塊 9"/>
          <p:cNvSpPr txBox="1"/>
          <p:nvPr/>
        </p:nvSpPr>
        <p:spPr>
          <a:xfrm>
            <a:off x="1573018" y="5836618"/>
            <a:ext cx="62714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occurrence time of different vocabularies in four topics</a:t>
            </a:r>
            <a:endParaRPr lang="zh-TW" altLang="en-US" sz="2000" dirty="0">
              <a:solidFill>
                <a:schemeClr val="accent6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1" name="圖表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43484243"/>
              </p:ext>
            </p:extLst>
          </p:nvPr>
        </p:nvGraphicFramePr>
        <p:xfrm>
          <a:off x="2483768" y="4022019"/>
          <a:ext cx="2088232" cy="17899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  <p:extLst>
      <p:ext uri="{BB962C8B-B14F-4D97-AF65-F5344CB8AC3E}">
        <p14:creationId xmlns:p14="http://schemas.microsoft.com/office/powerpoint/2010/main" val="129153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95536" y="404664"/>
            <a:ext cx="8640960" cy="679104"/>
          </a:xfrm>
        </p:spPr>
        <p:txBody>
          <a:bodyPr/>
          <a:lstStyle/>
          <a:p>
            <a:r>
              <a:rPr lang="en-US" altLang="zh-TW" dirty="0" smtClean="0"/>
              <a:t>AR model of Ambient and Vital Sign Fusion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81000" y="1371600"/>
            <a:ext cx="8655496" cy="489585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TW" dirty="0" smtClean="0"/>
              <a:t>Fusing ambient and vital sign information to detect more precise living activity</a:t>
            </a:r>
          </a:p>
          <a:p>
            <a:pPr lvl="1"/>
            <a:r>
              <a:rPr lang="en-US" altLang="zh-TW" dirty="0"/>
              <a:t>Considering each cluster of 2LDPMM </a:t>
            </a:r>
            <a:r>
              <a:rPr lang="en-US" altLang="zh-TW" dirty="0" smtClean="0"/>
              <a:t>as </a:t>
            </a:r>
            <a:r>
              <a:rPr lang="en-US" altLang="zh-TW" dirty="0"/>
              <a:t>a sensor</a:t>
            </a:r>
          </a:p>
          <a:p>
            <a:pPr lvl="1"/>
            <a:r>
              <a:rPr lang="en-US" altLang="zh-TW" dirty="0"/>
              <a:t>Each sensor is used to sensing a specific activity</a:t>
            </a:r>
          </a:p>
          <a:p>
            <a:r>
              <a:rPr lang="en-US" altLang="zh-TW" dirty="0" smtClean="0"/>
              <a:t>We can snapshot sensors’ active status from both ambient and vital sign sensors in the same time</a:t>
            </a:r>
          </a:p>
          <a:p>
            <a:pPr marL="342900" lvl="1" indent="-342900">
              <a:buFont typeface="Wingdings" pitchFamily="2" charset="2"/>
              <a:buChar char="¡"/>
            </a:pPr>
            <a:r>
              <a:rPr lang="en-US" altLang="zh-TW" sz="2600" dirty="0"/>
              <a:t>Each cluster </a:t>
            </a:r>
            <a:r>
              <a:rPr lang="en-US" altLang="zh-TW" sz="2600" dirty="0" smtClean="0"/>
              <a:t>of second layer </a:t>
            </a:r>
            <a:r>
              <a:rPr lang="en-US" altLang="zh-TW" sz="2600" dirty="0" smtClean="0"/>
              <a:t>results </a:t>
            </a:r>
            <a:r>
              <a:rPr lang="en-US" altLang="zh-TW" sz="2600" dirty="0" smtClean="0"/>
              <a:t>means </a:t>
            </a:r>
            <a:r>
              <a:rPr lang="en-US" altLang="zh-TW" sz="2600" dirty="0"/>
              <a:t>one living </a:t>
            </a:r>
            <a:r>
              <a:rPr lang="en-US" altLang="zh-TW" sz="2600" dirty="0" smtClean="0"/>
              <a:t>activity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User can only label those clusters</a:t>
            </a:r>
          </a:p>
          <a:p>
            <a:pPr lvl="1"/>
            <a:r>
              <a:rPr lang="en-US" altLang="zh-TW" dirty="0" smtClean="0"/>
              <a:t>Reducing the high burden on labeling data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82A2925-7CCB-4834-A370-9ADCE740D5D4}" type="slidenum">
              <a:rPr lang="zh-TW" altLang="en-US" smtClean="0"/>
              <a:pPr>
                <a:defRPr/>
              </a:pPr>
              <a:t>22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77838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95536" y="404664"/>
            <a:ext cx="8640960" cy="679104"/>
          </a:xfrm>
        </p:spPr>
        <p:txBody>
          <a:bodyPr/>
          <a:lstStyle/>
          <a:p>
            <a:r>
              <a:rPr lang="en-US" altLang="zh-TW" dirty="0" smtClean="0"/>
              <a:t>AR model of Ambient and Vital Sign Fusion</a:t>
            </a:r>
            <a:endParaRPr lang="zh-TW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381000" y="1371600"/>
                <a:ext cx="8583488" cy="4895850"/>
              </a:xfr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US" altLang="zh-TW" dirty="0" smtClean="0"/>
                  <a:t>Based </a:t>
                </a:r>
                <a:r>
                  <a:rPr lang="en-US" altLang="zh-TW" dirty="0"/>
                  <a:t>on the results of first layer, we can find time frequency (TF) of both ambient and vital sign </a:t>
                </a:r>
                <a:r>
                  <a:rPr lang="en-US" altLang="zh-TW" dirty="0" smtClean="0"/>
                  <a:t>instances</a:t>
                </a:r>
                <a:endParaRPr lang="zh-TW" altLang="en-US" dirty="0"/>
              </a:p>
              <a:p>
                <a:r>
                  <a:rPr lang="en-US" altLang="zh-TW" dirty="0" smtClean="0"/>
                  <a:t>The </a:t>
                </a:r>
                <a:r>
                  <a:rPr lang="en-US" altLang="zh-TW" dirty="0"/>
                  <a:t>cluster head is </a:t>
                </a:r>
                <a:r>
                  <a:rPr lang="en-US" altLang="zh-TW" dirty="0" smtClean="0"/>
                  <a:t>also decided </a:t>
                </a:r>
                <a:r>
                  <a:rPr lang="en-US" altLang="zh-TW" dirty="0"/>
                  <a:t>by </a:t>
                </a:r>
                <a:r>
                  <a:rPr lang="en-US" altLang="zh-TW" dirty="0" smtClean="0"/>
                  <a:t>TF</a:t>
                </a:r>
              </a:p>
              <a:p>
                <a:pPr lvl="1"/>
                <a:r>
                  <a:rPr lang="en-US" altLang="zh-TW" dirty="0" smtClean="0"/>
                  <a:t>If </a:t>
                </a:r>
                <a:r>
                  <a:rPr lang="en-US" altLang="zh-TW" dirty="0"/>
                  <a:t>an instance’ TF is higher than 1%, we regard this case as one of cluster </a:t>
                </a:r>
                <a:r>
                  <a:rPr lang="en-US" altLang="zh-TW" dirty="0" smtClean="0"/>
                  <a:t>head</a:t>
                </a:r>
              </a:p>
              <a:p>
                <a:r>
                  <a:rPr lang="en-US" altLang="zh-TW" dirty="0" smtClean="0"/>
                  <a:t>The dimension space is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TW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TW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TW" b="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endParaRPr lang="en-US" altLang="zh-TW" b="0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TW" i="1" dirty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zh-TW" dirty="0" smtClean="0"/>
                  <a:t> is the </a:t>
                </a:r>
                <a:r>
                  <a:rPr lang="en-US" altLang="zh-TW" dirty="0"/>
                  <a:t>number of types of waving </a:t>
                </a:r>
                <a:r>
                  <a:rPr lang="en-US" altLang="zh-TW" dirty="0" smtClean="0"/>
                  <a:t>ac</a:t>
                </a:r>
                <a:r>
                  <a:rPr lang="en-US" altLang="zh-TW" dirty="0" smtClean="0"/>
                  <a:t>tions </a:t>
                </a:r>
                <a:endParaRPr lang="en-US" altLang="zh-TW" i="1" dirty="0" smtClean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altLang="zh-TW" i="1" dirty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zh-TW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TW" dirty="0" smtClean="0"/>
                  <a:t> is the number of </a:t>
                </a:r>
                <a:r>
                  <a:rPr lang="en-US" altLang="zh-TW" dirty="0" smtClean="0"/>
                  <a:t>clusters of </a:t>
                </a:r>
                <a:r>
                  <a:rPr lang="en-US" altLang="zh-TW" dirty="0" smtClean="0"/>
                  <a:t>ambient part</a:t>
                </a:r>
              </a:p>
              <a:p>
                <a:r>
                  <a:rPr lang="en-US" altLang="zh-TW" dirty="0"/>
                  <a:t>Using </a:t>
                </a:r>
                <a:r>
                  <a:rPr lang="en-US" altLang="zh-TW" dirty="0" smtClean="0"/>
                  <a:t>k-nearest neighbor </a:t>
                </a:r>
                <a:r>
                  <a:rPr lang="en-US" altLang="zh-TW" dirty="0"/>
                  <a:t>to </a:t>
                </a:r>
                <a:r>
                  <a:rPr lang="en-US" altLang="zh-TW" dirty="0" smtClean="0"/>
                  <a:t>predict rest instances</a:t>
                </a:r>
                <a:endParaRPr lang="en-US" altLang="zh-TW" dirty="0" smtClean="0"/>
              </a:p>
              <a:p>
                <a:pPr lvl="1"/>
                <a:endParaRPr lang="en-US" altLang="zh-TW" dirty="0"/>
              </a:p>
            </p:txBody>
          </p:sp>
        </mc:Choice>
        <mc:Fallback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1000" y="1371600"/>
                <a:ext cx="8583488" cy="4895850"/>
              </a:xfrm>
              <a:blipFill rotWithShape="0">
                <a:blip r:embed="rId3"/>
                <a:stretch>
                  <a:fillRect l="-497" t="-1121" r="-994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82A2925-7CCB-4834-A370-9ADCE740D5D4}" type="slidenum">
              <a:rPr lang="zh-TW" altLang="en-US" smtClean="0"/>
              <a:pPr>
                <a:defRPr/>
              </a:pPr>
              <a:t>23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45108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95536" y="404664"/>
            <a:ext cx="8640960" cy="679104"/>
          </a:xfrm>
        </p:spPr>
        <p:txBody>
          <a:bodyPr/>
          <a:lstStyle/>
          <a:p>
            <a:r>
              <a:rPr lang="en-US" altLang="zh-TW" dirty="0" smtClean="0"/>
              <a:t>AR model of Ambient and Vital Sign Fusion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81000" y="1371600"/>
            <a:ext cx="8655496" cy="489585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TW" dirty="0" smtClean="0"/>
              <a:t>Feature extraction from first layer model</a:t>
            </a:r>
          </a:p>
          <a:p>
            <a:pPr lvl="1"/>
            <a:r>
              <a:rPr lang="en-US" altLang="zh-TW" dirty="0" smtClean="0"/>
              <a:t>The concatenating waving motions from vital sign AR model</a:t>
            </a:r>
          </a:p>
          <a:p>
            <a:pPr lvl="1"/>
            <a:r>
              <a:rPr lang="en-US" altLang="zh-TW" dirty="0" smtClean="0"/>
              <a:t>An accumulated results from ambient AR model for 1 minute</a:t>
            </a:r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82A2925-7CCB-4834-A370-9ADCE740D5D4}" type="slidenum">
              <a:rPr lang="zh-TW" altLang="en-US" smtClean="0"/>
              <a:pPr>
                <a:defRPr/>
              </a:pPr>
              <a:t>24</a:t>
            </a:fld>
            <a:endParaRPr lang="zh-TW" altLang="en-US" dirty="0"/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5667" y="2738701"/>
            <a:ext cx="3653228" cy="400266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7" name="文字方塊 16"/>
          <p:cNvSpPr txBox="1"/>
          <p:nvPr/>
        </p:nvSpPr>
        <p:spPr>
          <a:xfrm>
            <a:off x="321012" y="3465582"/>
            <a:ext cx="23042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Accumulated results from ambient model</a:t>
            </a:r>
            <a:endParaRPr lang="zh-TW" altLang="en-US" sz="2000" dirty="0">
              <a:solidFill>
                <a:schemeClr val="accent6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6346672" y="3464430"/>
            <a:ext cx="25348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TF of </a:t>
            </a:r>
            <a:r>
              <a:rPr lang="en-US" altLang="zh-TW" sz="2000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waving motions from vital </a:t>
            </a:r>
            <a:r>
              <a:rPr lang="en-US" altLang="zh-TW" sz="2000" dirty="0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sign model</a:t>
            </a:r>
            <a:endParaRPr lang="zh-TW" altLang="en-US" sz="2000" dirty="0">
              <a:solidFill>
                <a:schemeClr val="accent6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右彎箭號 20"/>
          <p:cNvSpPr/>
          <p:nvPr/>
        </p:nvSpPr>
        <p:spPr bwMode="auto">
          <a:xfrm rot="5400000">
            <a:off x="6669284" y="2662202"/>
            <a:ext cx="503856" cy="1149079"/>
          </a:xfrm>
          <a:prstGeom prst="bentArrow">
            <a:avLst>
              <a:gd name="adj1" fmla="val 14111"/>
              <a:gd name="adj2" fmla="val 25000"/>
              <a:gd name="adj3" fmla="val 25000"/>
              <a:gd name="adj4" fmla="val 43750"/>
            </a:avLst>
          </a:prstGeom>
          <a:noFill/>
          <a:ln w="12700" cap="flat" cmpd="sng" algn="ctr">
            <a:solidFill>
              <a:schemeClr val="accent6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  <p:sp>
        <p:nvSpPr>
          <p:cNvPr id="22" name="右彎箭號 21"/>
          <p:cNvSpPr/>
          <p:nvPr/>
        </p:nvSpPr>
        <p:spPr bwMode="auto">
          <a:xfrm rot="5400000" flipV="1">
            <a:off x="1514881" y="2616113"/>
            <a:ext cx="509821" cy="1235294"/>
          </a:xfrm>
          <a:prstGeom prst="bentArrow">
            <a:avLst>
              <a:gd name="adj1" fmla="val 14111"/>
              <a:gd name="adj2" fmla="val 25000"/>
              <a:gd name="adj3" fmla="val 25000"/>
              <a:gd name="adj4" fmla="val 43750"/>
            </a:avLst>
          </a:prstGeom>
          <a:noFill/>
          <a:ln w="12700" cap="flat" cmpd="sng" algn="ctr">
            <a:solidFill>
              <a:schemeClr val="accent6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992667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圖片 7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2023" y="511714"/>
            <a:ext cx="4500417" cy="5772172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95536" y="404664"/>
            <a:ext cx="4608512" cy="679104"/>
          </a:xfrm>
        </p:spPr>
        <p:txBody>
          <a:bodyPr/>
          <a:lstStyle/>
          <a:p>
            <a:r>
              <a:rPr lang="en-US" altLang="zh-TW" dirty="0" smtClean="0"/>
              <a:t>Describing Parts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82A2925-7CCB-4834-A370-9ADCE740D5D4}" type="slidenum">
              <a:rPr lang="zh-TW" altLang="en-US" smtClean="0"/>
              <a:pPr>
                <a:defRPr/>
              </a:pPr>
              <a:t>25</a:t>
            </a:fld>
            <a:endParaRPr lang="zh-TW" altLang="en-US" dirty="0"/>
          </a:p>
        </p:txBody>
      </p:sp>
      <p:sp>
        <p:nvSpPr>
          <p:cNvPr id="30" name="文字方塊 29"/>
          <p:cNvSpPr txBox="1"/>
          <p:nvPr/>
        </p:nvSpPr>
        <p:spPr>
          <a:xfrm>
            <a:off x="947070" y="6406855"/>
            <a:ext cx="1824730" cy="4001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TW" sz="2000" b="1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Training Mode</a:t>
            </a:r>
            <a:endParaRPr lang="zh-TW" altLang="en-US" sz="2000" b="1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文字方塊 30"/>
          <p:cNvSpPr txBox="1"/>
          <p:nvPr/>
        </p:nvSpPr>
        <p:spPr>
          <a:xfrm>
            <a:off x="6588224" y="6370694"/>
            <a:ext cx="1614545" cy="4001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TW" sz="2000" b="1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Online Mode</a:t>
            </a:r>
            <a:endParaRPr lang="zh-TW" altLang="en-US" sz="2000" b="1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4" name="直線單箭頭接點 33"/>
          <p:cNvCxnSpPr/>
          <p:nvPr/>
        </p:nvCxnSpPr>
        <p:spPr bwMode="auto">
          <a:xfrm>
            <a:off x="3691811" y="4149080"/>
            <a:ext cx="1096213" cy="0"/>
          </a:xfrm>
          <a:prstGeom prst="straightConnector1">
            <a:avLst/>
          </a:prstGeom>
          <a:noFill/>
          <a:ln w="57150" cap="flat" cmpd="sng" algn="ctr">
            <a:solidFill>
              <a:srgbClr val="675E47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6" name="直線接點 35"/>
          <p:cNvCxnSpPr/>
          <p:nvPr/>
        </p:nvCxnSpPr>
        <p:spPr bwMode="auto">
          <a:xfrm>
            <a:off x="3155391" y="1504368"/>
            <a:ext cx="536420" cy="0"/>
          </a:xfrm>
          <a:prstGeom prst="line">
            <a:avLst/>
          </a:prstGeom>
          <a:noFill/>
          <a:ln w="57150" cap="flat" cmpd="sng" algn="ctr">
            <a:solidFill>
              <a:srgbClr val="675E47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7" name="直線接點 36"/>
          <p:cNvCxnSpPr/>
          <p:nvPr/>
        </p:nvCxnSpPr>
        <p:spPr bwMode="auto">
          <a:xfrm>
            <a:off x="3691811" y="1504368"/>
            <a:ext cx="0" cy="2644712"/>
          </a:xfrm>
          <a:prstGeom prst="line">
            <a:avLst/>
          </a:prstGeom>
          <a:noFill/>
          <a:ln w="57150" cap="flat" cmpd="sng" algn="ctr">
            <a:solidFill>
              <a:srgbClr val="675E47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32" name="圖片 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536" y="1236063"/>
            <a:ext cx="2830885" cy="5090953"/>
          </a:xfrm>
          <a:prstGeom prst="rect">
            <a:avLst/>
          </a:prstGeom>
        </p:spPr>
      </p:pic>
      <p:sp>
        <p:nvSpPr>
          <p:cNvPr id="87" name="圓角矩形 86"/>
          <p:cNvSpPr/>
          <p:nvPr/>
        </p:nvSpPr>
        <p:spPr bwMode="auto">
          <a:xfrm>
            <a:off x="6660232" y="3501008"/>
            <a:ext cx="1542537" cy="1132985"/>
          </a:xfrm>
          <a:prstGeom prst="roundRect">
            <a:avLst>
              <a:gd name="adj" fmla="val 10163"/>
            </a:avLst>
          </a:prstGeom>
          <a:noFill/>
          <a:ln w="381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296855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95536" y="404664"/>
            <a:ext cx="8640960" cy="679104"/>
          </a:xfrm>
        </p:spPr>
        <p:txBody>
          <a:bodyPr/>
          <a:lstStyle/>
          <a:p>
            <a:r>
              <a:rPr lang="en-US" altLang="zh-TW" dirty="0" smtClean="0"/>
              <a:t>Activity Recognition Model of Online Mode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81000" y="1371600"/>
            <a:ext cx="8655496" cy="489585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TW" dirty="0"/>
              <a:t>U</a:t>
            </a:r>
            <a:r>
              <a:rPr lang="en-US" altLang="zh-TW" dirty="0" smtClean="0"/>
              <a:t>sing </a:t>
            </a:r>
            <a:r>
              <a:rPr lang="en-US" altLang="zh-TW" dirty="0" smtClean="0"/>
              <a:t>Dynamic Bayesian Network (DBN) to </a:t>
            </a:r>
            <a:r>
              <a:rPr lang="en-US" altLang="zh-TW" dirty="0" smtClean="0"/>
              <a:t>build online mode AR model</a:t>
            </a:r>
          </a:p>
          <a:p>
            <a:pPr lvl="1"/>
            <a:r>
              <a:rPr lang="en-US" altLang="zh-TW" dirty="0" smtClean="0"/>
              <a:t>Because user can label data in training mode, the online mode uses an supervised learning method</a:t>
            </a:r>
          </a:p>
          <a:p>
            <a:r>
              <a:rPr lang="en-US" altLang="zh-TW" dirty="0" smtClean="0"/>
              <a:t>DBN </a:t>
            </a:r>
            <a:r>
              <a:rPr lang="en-US" altLang="zh-TW" dirty="0"/>
              <a:t>determines activity using the instance’s observations and the previous </a:t>
            </a:r>
            <a:r>
              <a:rPr lang="en-US" altLang="zh-TW" dirty="0" smtClean="0"/>
              <a:t>state</a:t>
            </a:r>
          </a:p>
          <a:p>
            <a:pPr lvl="1"/>
            <a:r>
              <a:rPr lang="en-US" altLang="zh-TW" dirty="0"/>
              <a:t>T</a:t>
            </a:r>
            <a:r>
              <a:rPr lang="en-US" altLang="zh-TW" dirty="0" smtClean="0"/>
              <a:t>he training mode is regardless temporal information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82A2925-7CCB-4834-A370-9ADCE740D5D4}" type="slidenum">
              <a:rPr lang="zh-TW" altLang="en-US" smtClean="0"/>
              <a:pPr>
                <a:defRPr/>
              </a:pPr>
              <a:t>26</a:t>
            </a:fld>
            <a:endParaRPr lang="zh-TW" altLang="en-US" dirty="0"/>
          </a:p>
        </p:txBody>
      </p:sp>
      <p:pic>
        <p:nvPicPr>
          <p:cNvPr id="10" name="圖片 9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7" y="4365104"/>
            <a:ext cx="7056784" cy="244827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238736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TW" sz="4000" dirty="0" smtClean="0"/>
              <a:t>Outline</a:t>
            </a:r>
            <a:r>
              <a:rPr lang="en-US" altLang="zh-TW" dirty="0" smtClean="0"/>
              <a:t> </a:t>
            </a:r>
            <a:endParaRPr lang="zh-TW" altLang="en-US" dirty="0"/>
          </a:p>
        </p:txBody>
      </p:sp>
      <p:sp>
        <p:nvSpPr>
          <p:cNvPr id="46082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200000"/>
              </a:lnSpc>
            </a:pPr>
            <a:r>
              <a:rPr lang="en-US" altLang="zh-TW" sz="2600" b="1" dirty="0" smtClean="0">
                <a:solidFill>
                  <a:schemeClr val="bg1">
                    <a:lumMod val="75000"/>
                  </a:schemeClr>
                </a:solidFill>
                <a:latin typeface="Helvetica"/>
                <a:cs typeface="Helvetica"/>
              </a:rPr>
              <a:t>Introduction</a:t>
            </a:r>
          </a:p>
          <a:p>
            <a:pPr>
              <a:lnSpc>
                <a:spcPct val="200000"/>
              </a:lnSpc>
            </a:pPr>
            <a:r>
              <a:rPr lang="en-US" altLang="zh-TW" b="1" dirty="0" smtClean="0">
                <a:solidFill>
                  <a:schemeClr val="bg1">
                    <a:lumMod val="75000"/>
                  </a:schemeClr>
                </a:solidFill>
                <a:latin typeface="Helvetica"/>
                <a:cs typeface="Helvetica"/>
              </a:rPr>
              <a:t>Activity Recognition</a:t>
            </a:r>
          </a:p>
          <a:p>
            <a:pPr>
              <a:lnSpc>
                <a:spcPct val="200000"/>
              </a:lnSpc>
            </a:pPr>
            <a:r>
              <a:rPr lang="en-US" altLang="zh-TW" b="1" dirty="0" smtClean="0">
                <a:latin typeface="Helvetica"/>
                <a:cs typeface="Helvetica"/>
              </a:rPr>
              <a:t>Activity </a:t>
            </a:r>
            <a:r>
              <a:rPr lang="en-US" altLang="zh-TW" b="1" dirty="0">
                <a:latin typeface="Helvetica"/>
                <a:cs typeface="Helvetica"/>
              </a:rPr>
              <a:t>of Daily Living-aware Elderly </a:t>
            </a:r>
            <a:r>
              <a:rPr lang="en-US" altLang="zh-TW" b="1" dirty="0" smtClean="0">
                <a:latin typeface="Helvetica"/>
                <a:cs typeface="Helvetica"/>
              </a:rPr>
              <a:t>Healthcare</a:t>
            </a:r>
          </a:p>
          <a:p>
            <a:pPr>
              <a:lnSpc>
                <a:spcPct val="200000"/>
              </a:lnSpc>
            </a:pPr>
            <a:r>
              <a:rPr lang="en-US" altLang="zh-TW" b="1" dirty="0" smtClean="0">
                <a:solidFill>
                  <a:schemeClr val="bg1">
                    <a:lumMod val="75000"/>
                  </a:schemeClr>
                </a:solidFill>
                <a:latin typeface="Helvetica"/>
                <a:cs typeface="Helvetica"/>
              </a:rPr>
              <a:t>Evaluation</a:t>
            </a:r>
            <a:endParaRPr lang="en-US" altLang="zh-TW" sz="2600" b="1" dirty="0" smtClean="0">
              <a:solidFill>
                <a:schemeClr val="bg1">
                  <a:lumMod val="75000"/>
                </a:schemeClr>
              </a:solidFill>
              <a:latin typeface="Helvetica"/>
              <a:cs typeface="Helvetica"/>
            </a:endParaRPr>
          </a:p>
          <a:p>
            <a:pPr eaLnBrk="1" hangingPunct="1">
              <a:lnSpc>
                <a:spcPct val="200000"/>
              </a:lnSpc>
            </a:pPr>
            <a:r>
              <a:rPr lang="en-US" altLang="zh-TW" sz="2600" b="1" dirty="0" smtClean="0">
                <a:solidFill>
                  <a:schemeClr val="bg1">
                    <a:lumMod val="75000"/>
                  </a:schemeClr>
                </a:solidFill>
                <a:latin typeface="Helvetica"/>
                <a:cs typeface="Helvetica"/>
              </a:rPr>
              <a:t>Conclusion and Future Work</a:t>
            </a:r>
            <a:endParaRPr lang="zh-TW" altLang="en-US" sz="2600" b="1" dirty="0" smtClean="0">
              <a:solidFill>
                <a:schemeClr val="bg1">
                  <a:lumMod val="75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46083" name="投影片編號版面配置區 3"/>
          <p:cNvSpPr>
            <a:spLocks noGrp="1"/>
          </p:cNvSpPr>
          <p:nvPr>
            <p:ph type="sldNum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BEAC564B-1D8F-4A1A-B038-D7B02C6DA516}" type="slidenum">
              <a:rPr lang="zh-TW" altLang="en-US" smtClean="0">
                <a:ea typeface="新細明體" charset="-120"/>
              </a:rPr>
              <a:pPr/>
              <a:t>27</a:t>
            </a:fld>
            <a:endParaRPr lang="en-US" altLang="zh-TW" dirty="0" smtClean="0">
              <a:ea typeface="新細明體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935652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圖片 7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2023" y="511714"/>
            <a:ext cx="4500417" cy="5772172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95536" y="404664"/>
            <a:ext cx="5184576" cy="679104"/>
          </a:xfrm>
        </p:spPr>
        <p:txBody>
          <a:bodyPr/>
          <a:lstStyle/>
          <a:p>
            <a:r>
              <a:rPr lang="en-US" altLang="zh-TW" dirty="0"/>
              <a:t>Describing Parts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82A2925-7CCB-4834-A370-9ADCE740D5D4}" type="slidenum">
              <a:rPr lang="zh-TW" altLang="en-US" smtClean="0"/>
              <a:pPr>
                <a:defRPr/>
              </a:pPr>
              <a:t>28</a:t>
            </a:fld>
            <a:endParaRPr lang="zh-TW" altLang="en-US" dirty="0"/>
          </a:p>
        </p:txBody>
      </p:sp>
      <p:sp>
        <p:nvSpPr>
          <p:cNvPr id="30" name="文字方塊 29"/>
          <p:cNvSpPr txBox="1"/>
          <p:nvPr/>
        </p:nvSpPr>
        <p:spPr>
          <a:xfrm>
            <a:off x="947070" y="6406855"/>
            <a:ext cx="1824730" cy="4001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TW" sz="2000" b="1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Training Mode</a:t>
            </a:r>
            <a:endParaRPr lang="zh-TW" altLang="en-US" sz="2000" b="1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文字方塊 30"/>
          <p:cNvSpPr txBox="1"/>
          <p:nvPr/>
        </p:nvSpPr>
        <p:spPr>
          <a:xfrm>
            <a:off x="6588224" y="6370694"/>
            <a:ext cx="1614545" cy="4001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TW" sz="2000" b="1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Online Mode</a:t>
            </a:r>
            <a:endParaRPr lang="zh-TW" altLang="en-US" sz="2000" b="1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4" name="直線單箭頭接點 33"/>
          <p:cNvCxnSpPr/>
          <p:nvPr/>
        </p:nvCxnSpPr>
        <p:spPr bwMode="auto">
          <a:xfrm>
            <a:off x="3691811" y="4149080"/>
            <a:ext cx="1096213" cy="0"/>
          </a:xfrm>
          <a:prstGeom prst="straightConnector1">
            <a:avLst/>
          </a:prstGeom>
          <a:noFill/>
          <a:ln w="57150" cap="flat" cmpd="sng" algn="ctr">
            <a:solidFill>
              <a:srgbClr val="675E47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6" name="直線接點 35"/>
          <p:cNvCxnSpPr/>
          <p:nvPr/>
        </p:nvCxnSpPr>
        <p:spPr bwMode="auto">
          <a:xfrm>
            <a:off x="3155391" y="1504368"/>
            <a:ext cx="536420" cy="0"/>
          </a:xfrm>
          <a:prstGeom prst="line">
            <a:avLst/>
          </a:prstGeom>
          <a:noFill/>
          <a:ln w="57150" cap="flat" cmpd="sng" algn="ctr">
            <a:solidFill>
              <a:srgbClr val="675E47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7" name="直線接點 36"/>
          <p:cNvCxnSpPr/>
          <p:nvPr/>
        </p:nvCxnSpPr>
        <p:spPr bwMode="auto">
          <a:xfrm>
            <a:off x="3691811" y="1504368"/>
            <a:ext cx="0" cy="2644712"/>
          </a:xfrm>
          <a:prstGeom prst="line">
            <a:avLst/>
          </a:prstGeom>
          <a:noFill/>
          <a:ln w="57150" cap="flat" cmpd="sng" algn="ctr">
            <a:solidFill>
              <a:srgbClr val="675E47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32" name="圖片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1236063"/>
            <a:ext cx="2830885" cy="5090953"/>
          </a:xfrm>
          <a:prstGeom prst="rect">
            <a:avLst/>
          </a:prstGeom>
        </p:spPr>
      </p:pic>
      <p:sp>
        <p:nvSpPr>
          <p:cNvPr id="86" name="圓角矩形 85"/>
          <p:cNvSpPr/>
          <p:nvPr/>
        </p:nvSpPr>
        <p:spPr bwMode="auto">
          <a:xfrm>
            <a:off x="218756" y="1088952"/>
            <a:ext cx="3240360" cy="864096"/>
          </a:xfrm>
          <a:prstGeom prst="roundRect">
            <a:avLst>
              <a:gd name="adj" fmla="val 10163"/>
            </a:avLst>
          </a:prstGeom>
          <a:noFill/>
          <a:ln w="381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543131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95536" y="404664"/>
            <a:ext cx="8568952" cy="679104"/>
          </a:xfrm>
        </p:spPr>
        <p:txBody>
          <a:bodyPr/>
          <a:lstStyle/>
          <a:p>
            <a:r>
              <a:rPr lang="en-US" altLang="zh-TW" dirty="0" smtClean="0"/>
              <a:t>The Interface of Labeling Data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After building NHARM in training mode, training data are categorized into clusters</a:t>
            </a:r>
          </a:p>
          <a:p>
            <a:pPr lvl="1"/>
            <a:r>
              <a:rPr lang="en-US" altLang="zh-TW" dirty="0" smtClean="0"/>
              <a:t>Each cluster represents an living activity</a:t>
            </a:r>
          </a:p>
          <a:p>
            <a:pPr lvl="1"/>
            <a:r>
              <a:rPr lang="en-US" altLang="zh-TW" dirty="0" smtClean="0"/>
              <a:t>Labeling all clusters to regenerate training data with label</a:t>
            </a:r>
          </a:p>
          <a:p>
            <a:r>
              <a:rPr lang="en-US" altLang="zh-TW" dirty="0" smtClean="0"/>
              <a:t>A GUI is designed for user labeling clusters</a:t>
            </a:r>
          </a:p>
          <a:p>
            <a:pPr lvl="1"/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82A2925-7CCB-4834-A370-9ADCE740D5D4}" type="slidenum">
              <a:rPr lang="zh-TW" altLang="en-US" smtClean="0"/>
              <a:pPr>
                <a:defRPr/>
              </a:pPr>
              <a:t>29</a:t>
            </a:fld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784" y="3819525"/>
            <a:ext cx="8676456" cy="226669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41691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Activity of Daily Living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With population aging, the aging in place is </a:t>
            </a:r>
            <a:r>
              <a:rPr lang="en-US" altLang="zh-TW" dirty="0" smtClean="0"/>
              <a:t>popular</a:t>
            </a:r>
          </a:p>
          <a:p>
            <a:pPr lvl="1" algn="just"/>
            <a:r>
              <a:rPr lang="en-US" altLang="zh-TW" dirty="0"/>
              <a:t>Most elder people tend to live their own house </a:t>
            </a:r>
          </a:p>
          <a:p>
            <a:pPr lvl="1"/>
            <a:r>
              <a:rPr lang="en-US" altLang="zh-TW" dirty="0" smtClean="0"/>
              <a:t>The </a:t>
            </a:r>
            <a:r>
              <a:rPr lang="en-US" altLang="zh-TW" dirty="0"/>
              <a:t>inconvenient situation the elders are facing still exist</a:t>
            </a:r>
          </a:p>
          <a:p>
            <a:pPr lvl="2" algn="just">
              <a:lnSpc>
                <a:spcPct val="150000"/>
              </a:lnSpc>
              <a:spcBef>
                <a:spcPts val="0"/>
              </a:spcBef>
            </a:pPr>
            <a:r>
              <a:rPr lang="en-US" altLang="zh-TW" dirty="0"/>
              <a:t>Loss of autonomy</a:t>
            </a:r>
          </a:p>
          <a:p>
            <a:pPr lvl="2" algn="just">
              <a:lnSpc>
                <a:spcPct val="150000"/>
              </a:lnSpc>
              <a:spcBef>
                <a:spcPts val="0"/>
              </a:spcBef>
            </a:pPr>
            <a:r>
              <a:rPr lang="en-US" altLang="zh-TW" dirty="0"/>
              <a:t>Dementia </a:t>
            </a:r>
            <a:r>
              <a:rPr lang="en-US" altLang="zh-TW" dirty="0" smtClean="0"/>
              <a:t>symptoms</a:t>
            </a:r>
            <a:endParaRPr lang="en-US" altLang="zh-TW" dirty="0" smtClean="0"/>
          </a:p>
          <a:p>
            <a:r>
              <a:rPr lang="en-US" altLang="zh-TW" dirty="0" smtClean="0"/>
              <a:t>Activity </a:t>
            </a:r>
            <a:r>
              <a:rPr lang="en-US" altLang="zh-TW" dirty="0"/>
              <a:t>of daily </a:t>
            </a:r>
            <a:r>
              <a:rPr lang="en-US" altLang="zh-TW" dirty="0" smtClean="0"/>
              <a:t>living </a:t>
            </a:r>
            <a:r>
              <a:rPr lang="en-US" altLang="zh-TW" dirty="0"/>
              <a:t>is an important factor to estimate the independent ability of </a:t>
            </a:r>
            <a:r>
              <a:rPr lang="en-US" altLang="zh-TW" dirty="0" smtClean="0"/>
              <a:t>elders</a:t>
            </a:r>
            <a:endParaRPr lang="en-US" altLang="zh-TW" dirty="0"/>
          </a:p>
          <a:p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82A2925-7CCB-4834-A370-9ADCE740D5D4}" type="slidenum">
              <a:rPr lang="zh-TW" altLang="en-US" smtClean="0"/>
              <a:pPr>
                <a:defRPr/>
              </a:pPr>
              <a:t>3</a:t>
            </a:fld>
            <a:endParaRPr lang="zh-TW" altLang="en-US" dirty="0"/>
          </a:p>
        </p:txBody>
      </p:sp>
      <p:pic>
        <p:nvPicPr>
          <p:cNvPr id="1026" name="Picture 2" descr="http://2.bp.blogspot.com/-ORlPLmlmhhE/VRdybsa1OAI/AAAAAAAAKW4/PiwpSlQbgl8/s1600/505919.jpg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EEEAE7"/>
              </a:clrFrom>
              <a:clrTo>
                <a:srgbClr val="EEEAE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4691717"/>
            <a:ext cx="4320480" cy="1704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6646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95536" y="404664"/>
            <a:ext cx="8568952" cy="679104"/>
          </a:xfrm>
        </p:spPr>
        <p:txBody>
          <a:bodyPr/>
          <a:lstStyle/>
          <a:p>
            <a:r>
              <a:rPr lang="en-US" altLang="zh-TW" dirty="0" smtClean="0"/>
              <a:t>The Interface of Labeling Data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According </a:t>
            </a:r>
            <a:r>
              <a:rPr lang="en-US" altLang="zh-TW" dirty="0"/>
              <a:t>to the timeline presented </a:t>
            </a:r>
            <a:r>
              <a:rPr lang="en-US" altLang="zh-TW" dirty="0" smtClean="0"/>
              <a:t>information</a:t>
            </a:r>
          </a:p>
          <a:p>
            <a:pPr lvl="1"/>
            <a:r>
              <a:rPr lang="en-US" altLang="zh-TW" dirty="0"/>
              <a:t>Each color represents a cluster</a:t>
            </a:r>
          </a:p>
          <a:p>
            <a:pPr lvl="1"/>
            <a:r>
              <a:rPr lang="en-US" altLang="zh-TW" dirty="0" smtClean="0"/>
              <a:t>A set of living activities integrated into a list, so user can choose cluster’s activity by the list</a:t>
            </a:r>
          </a:p>
          <a:p>
            <a:r>
              <a:rPr lang="en-US" altLang="zh-TW" dirty="0" smtClean="0"/>
              <a:t>After labeling them, generating the new dataset </a:t>
            </a:r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82A2925-7CCB-4834-A370-9ADCE740D5D4}" type="slidenum">
              <a:rPr lang="zh-TW" altLang="en-US" smtClean="0"/>
              <a:pPr>
                <a:defRPr/>
              </a:pPr>
              <a:t>30</a:t>
            </a:fld>
            <a:endParaRPr lang="zh-TW" altLang="en-US" dirty="0"/>
          </a:p>
        </p:txBody>
      </p:sp>
      <p:grpSp>
        <p:nvGrpSpPr>
          <p:cNvPr id="9" name="群組 8"/>
          <p:cNvGrpSpPr/>
          <p:nvPr/>
        </p:nvGrpSpPr>
        <p:grpSpPr>
          <a:xfrm>
            <a:off x="341784" y="3819525"/>
            <a:ext cx="8676456" cy="2266699"/>
            <a:chOff x="341784" y="3819525"/>
            <a:chExt cx="8676456" cy="2266699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1784" y="3819525"/>
              <a:ext cx="8676456" cy="226669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6" name="矩形 5"/>
            <p:cNvSpPr/>
            <p:nvPr/>
          </p:nvSpPr>
          <p:spPr bwMode="auto">
            <a:xfrm>
              <a:off x="389608" y="5085184"/>
              <a:ext cx="1086048" cy="288032"/>
            </a:xfrm>
            <a:prstGeom prst="rect">
              <a:avLst/>
            </a:prstGeom>
            <a:noFill/>
            <a:ln w="12700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</a:endParaRPr>
            </a:p>
          </p:txBody>
        </p:sp>
        <p:pic>
          <p:nvPicPr>
            <p:cNvPr id="7" name="圖片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1784" y="3819525"/>
              <a:ext cx="8676402" cy="226668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8" name="圖片 7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081" t="61821" r="67110" b="35002"/>
            <a:stretch/>
          </p:blipFill>
          <p:spPr>
            <a:xfrm>
              <a:off x="3722400" y="5220000"/>
              <a:ext cx="504056" cy="72008"/>
            </a:xfrm>
            <a:prstGeom prst="rect">
              <a:avLst/>
            </a:prstGeom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721112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95536" y="404664"/>
            <a:ext cx="8568952" cy="679104"/>
          </a:xfrm>
        </p:spPr>
        <p:txBody>
          <a:bodyPr/>
          <a:lstStyle/>
          <a:p>
            <a:r>
              <a:rPr lang="en-US" altLang="zh-TW" dirty="0" smtClean="0"/>
              <a:t>The Interface of Labeling Data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We also ask users to note the emergency level for all activities</a:t>
            </a:r>
          </a:p>
          <a:p>
            <a:pPr lvl="1"/>
            <a:r>
              <a:rPr lang="en-US" altLang="zh-TW" dirty="0" smtClean="0"/>
              <a:t>If an activity belongs to abnormal, once detecting this activity sends alert message to user’s caregiver</a:t>
            </a:r>
          </a:p>
          <a:p>
            <a:pPr lvl="1"/>
            <a:r>
              <a:rPr lang="en-US" altLang="zh-TW" dirty="0" smtClean="0"/>
              <a:t>If an activity belongs to normal, the system does nothing</a:t>
            </a:r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82A2925-7CCB-4834-A370-9ADCE740D5D4}" type="slidenum">
              <a:rPr lang="zh-TW" altLang="en-US" smtClean="0"/>
              <a:pPr>
                <a:defRPr/>
              </a:pPr>
              <a:t>31</a:t>
            </a:fld>
            <a:endParaRPr lang="zh-TW" altLang="en-US" dirty="0"/>
          </a:p>
        </p:txBody>
      </p:sp>
      <p:sp>
        <p:nvSpPr>
          <p:cNvPr id="6" name="矩形 5"/>
          <p:cNvSpPr/>
          <p:nvPr/>
        </p:nvSpPr>
        <p:spPr bwMode="auto">
          <a:xfrm>
            <a:off x="389608" y="5085184"/>
            <a:ext cx="1086048" cy="288032"/>
          </a:xfrm>
          <a:prstGeom prst="rect">
            <a:avLst/>
          </a:prstGeom>
          <a:noFill/>
          <a:ln w="127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172" y="3819525"/>
            <a:ext cx="8649804" cy="2273771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63075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圖片 7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2023" y="511714"/>
            <a:ext cx="4500417" cy="5772172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95536" y="404664"/>
            <a:ext cx="5184576" cy="679104"/>
          </a:xfrm>
        </p:spPr>
        <p:txBody>
          <a:bodyPr/>
          <a:lstStyle/>
          <a:p>
            <a:r>
              <a:rPr lang="en-US" altLang="zh-TW" dirty="0"/>
              <a:t>Describing Parts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82A2925-7CCB-4834-A370-9ADCE740D5D4}" type="slidenum">
              <a:rPr lang="zh-TW" altLang="en-US" smtClean="0"/>
              <a:pPr>
                <a:defRPr/>
              </a:pPr>
              <a:t>32</a:t>
            </a:fld>
            <a:endParaRPr lang="zh-TW" altLang="en-US" dirty="0"/>
          </a:p>
        </p:txBody>
      </p:sp>
      <p:sp>
        <p:nvSpPr>
          <p:cNvPr id="30" name="文字方塊 29"/>
          <p:cNvSpPr txBox="1"/>
          <p:nvPr/>
        </p:nvSpPr>
        <p:spPr>
          <a:xfrm>
            <a:off x="947070" y="6406855"/>
            <a:ext cx="1824730" cy="4001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TW" sz="2000" b="1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Training Mode</a:t>
            </a:r>
            <a:endParaRPr lang="zh-TW" altLang="en-US" sz="2000" b="1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文字方塊 30"/>
          <p:cNvSpPr txBox="1"/>
          <p:nvPr/>
        </p:nvSpPr>
        <p:spPr>
          <a:xfrm>
            <a:off x="6588224" y="6370694"/>
            <a:ext cx="1614545" cy="4001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TW" sz="2000" b="1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Online Mode</a:t>
            </a:r>
            <a:endParaRPr lang="zh-TW" altLang="en-US" sz="2000" b="1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4" name="直線單箭頭接點 33"/>
          <p:cNvCxnSpPr/>
          <p:nvPr/>
        </p:nvCxnSpPr>
        <p:spPr bwMode="auto">
          <a:xfrm>
            <a:off x="3691811" y="4149080"/>
            <a:ext cx="1096213" cy="0"/>
          </a:xfrm>
          <a:prstGeom prst="straightConnector1">
            <a:avLst/>
          </a:prstGeom>
          <a:noFill/>
          <a:ln w="57150" cap="flat" cmpd="sng" algn="ctr">
            <a:solidFill>
              <a:srgbClr val="675E47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6" name="直線接點 35"/>
          <p:cNvCxnSpPr/>
          <p:nvPr/>
        </p:nvCxnSpPr>
        <p:spPr bwMode="auto">
          <a:xfrm>
            <a:off x="3155391" y="1504368"/>
            <a:ext cx="536420" cy="0"/>
          </a:xfrm>
          <a:prstGeom prst="line">
            <a:avLst/>
          </a:prstGeom>
          <a:noFill/>
          <a:ln w="57150" cap="flat" cmpd="sng" algn="ctr">
            <a:solidFill>
              <a:srgbClr val="675E47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7" name="直線接點 36"/>
          <p:cNvCxnSpPr/>
          <p:nvPr/>
        </p:nvCxnSpPr>
        <p:spPr bwMode="auto">
          <a:xfrm>
            <a:off x="3691811" y="1504368"/>
            <a:ext cx="0" cy="2644712"/>
          </a:xfrm>
          <a:prstGeom prst="line">
            <a:avLst/>
          </a:prstGeom>
          <a:noFill/>
          <a:ln w="57150" cap="flat" cmpd="sng" algn="ctr">
            <a:solidFill>
              <a:srgbClr val="675E47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32" name="圖片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1236063"/>
            <a:ext cx="2830885" cy="5090953"/>
          </a:xfrm>
          <a:prstGeom prst="rect">
            <a:avLst/>
          </a:prstGeom>
        </p:spPr>
      </p:pic>
      <p:sp>
        <p:nvSpPr>
          <p:cNvPr id="87" name="圓角矩形 86"/>
          <p:cNvSpPr/>
          <p:nvPr/>
        </p:nvSpPr>
        <p:spPr bwMode="auto">
          <a:xfrm>
            <a:off x="4221553" y="1504368"/>
            <a:ext cx="4310887" cy="2068648"/>
          </a:xfrm>
          <a:prstGeom prst="roundRect">
            <a:avLst>
              <a:gd name="adj" fmla="val 10163"/>
            </a:avLst>
          </a:prstGeom>
          <a:noFill/>
          <a:ln w="381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  <p:sp>
        <p:nvSpPr>
          <p:cNvPr id="13" name="圓角矩形 12"/>
          <p:cNvSpPr/>
          <p:nvPr/>
        </p:nvSpPr>
        <p:spPr bwMode="auto">
          <a:xfrm>
            <a:off x="6516216" y="404664"/>
            <a:ext cx="1848435" cy="926057"/>
          </a:xfrm>
          <a:prstGeom prst="roundRect">
            <a:avLst>
              <a:gd name="adj" fmla="val 10163"/>
            </a:avLst>
          </a:prstGeom>
          <a:noFill/>
          <a:ln w="381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655928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95536" y="404664"/>
            <a:ext cx="8568952" cy="679104"/>
          </a:xfrm>
        </p:spPr>
        <p:txBody>
          <a:bodyPr/>
          <a:lstStyle/>
          <a:p>
            <a:r>
              <a:rPr lang="en-US" altLang="zh-TW" dirty="0" smtClean="0"/>
              <a:t>Adaptive Learning on Online Mode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To achieve the function of discovering unknown activity, adaptive learning is necessary for AR model</a:t>
            </a:r>
          </a:p>
          <a:p>
            <a:r>
              <a:rPr lang="en-US" altLang="zh-TW" dirty="0" smtClean="0"/>
              <a:t>We design a similarity function for detecting whether the input instance is known activity or not</a:t>
            </a:r>
          </a:p>
          <a:p>
            <a:pPr lvl="1"/>
            <a:r>
              <a:rPr lang="en-US" altLang="zh-TW" dirty="0" smtClean="0"/>
              <a:t>The similarity function calculates the similarity scores of all activities</a:t>
            </a:r>
          </a:p>
          <a:p>
            <a:pPr lvl="1"/>
            <a:r>
              <a:rPr lang="en-US" altLang="zh-TW" dirty="0" smtClean="0"/>
              <a:t>If the highest score is lower than threshold </a:t>
            </a:r>
            <a:r>
              <a:rPr lang="en-US" altLang="zh-TW" i="1" dirty="0" smtClean="0"/>
              <a:t>T</a:t>
            </a:r>
            <a:r>
              <a:rPr lang="en-US" altLang="zh-TW" dirty="0" smtClean="0"/>
              <a:t>, this input instance may be an unknown activity</a:t>
            </a:r>
          </a:p>
          <a:p>
            <a:endParaRPr lang="en-US" altLang="zh-TW" dirty="0" smtClean="0"/>
          </a:p>
          <a:p>
            <a:pPr lvl="1"/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82A2925-7CCB-4834-A370-9ADCE740D5D4}" type="slidenum">
              <a:rPr lang="zh-TW" altLang="en-US" smtClean="0"/>
              <a:pPr>
                <a:defRPr/>
              </a:pPr>
              <a:t>33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29986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95536" y="404664"/>
            <a:ext cx="8568952" cy="679104"/>
          </a:xfrm>
        </p:spPr>
        <p:txBody>
          <a:bodyPr/>
          <a:lstStyle/>
          <a:p>
            <a:r>
              <a:rPr lang="en-US" altLang="zh-TW" dirty="0" smtClean="0"/>
              <a:t>Adaptive Learning on Online Mode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81000" y="1371600"/>
            <a:ext cx="8511480" cy="4895850"/>
          </a:xfrm>
        </p:spPr>
        <p:txBody>
          <a:bodyPr/>
          <a:lstStyle/>
          <a:p>
            <a:r>
              <a:rPr lang="en-US" altLang="zh-TW" dirty="0" smtClean="0"/>
              <a:t>If discovering an unknown activity, the mechanism of adaptive learning is triggered</a:t>
            </a:r>
          </a:p>
          <a:p>
            <a:pPr lvl="1"/>
            <a:r>
              <a:rPr lang="en-US" altLang="zh-TW" dirty="0" smtClean="0"/>
              <a:t>The adaptive learning is built by case-based reasoning (CBR)</a:t>
            </a:r>
          </a:p>
          <a:p>
            <a:r>
              <a:rPr lang="en-US" altLang="zh-TW" dirty="0"/>
              <a:t>CBR is </a:t>
            </a:r>
            <a:r>
              <a:rPr lang="en-US" altLang="zh-TW" dirty="0" smtClean="0"/>
              <a:t>the </a:t>
            </a:r>
            <a:r>
              <a:rPr lang="en-US" altLang="zh-TW" dirty="0"/>
              <a:t>process of solving new problems based on the solutions of similar past </a:t>
            </a:r>
            <a:r>
              <a:rPr lang="en-US" altLang="zh-TW" dirty="0" smtClean="0"/>
              <a:t>problems</a:t>
            </a:r>
          </a:p>
          <a:p>
            <a:pPr lvl="1"/>
            <a:r>
              <a:rPr lang="en-US" altLang="zh-TW" dirty="0" smtClean="0"/>
              <a:t>So the system provides a service of the most similar activity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82A2925-7CCB-4834-A370-9ADCE740D5D4}" type="slidenum">
              <a:rPr lang="zh-TW" altLang="en-US" smtClean="0"/>
              <a:pPr>
                <a:defRPr/>
              </a:pPr>
              <a:t>34</a:t>
            </a:fld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4158985"/>
            <a:ext cx="6624736" cy="2812388"/>
          </a:xfrm>
          <a:prstGeom prst="rect">
            <a:avLst/>
          </a:prstGeom>
        </p:spPr>
      </p:pic>
      <p:sp>
        <p:nvSpPr>
          <p:cNvPr id="8" name="橢圓 7"/>
          <p:cNvSpPr/>
          <p:nvPr/>
        </p:nvSpPr>
        <p:spPr bwMode="auto">
          <a:xfrm>
            <a:off x="5652120" y="4437112"/>
            <a:ext cx="944712" cy="504056"/>
          </a:xfrm>
          <a:prstGeom prst="ellipse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  <p:sp>
        <p:nvSpPr>
          <p:cNvPr id="9" name="橢圓 8"/>
          <p:cNvSpPr/>
          <p:nvPr/>
        </p:nvSpPr>
        <p:spPr bwMode="auto">
          <a:xfrm>
            <a:off x="6916564" y="4365104"/>
            <a:ext cx="944712" cy="504056"/>
          </a:xfrm>
          <a:prstGeom prst="ellipse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  <p:sp>
        <p:nvSpPr>
          <p:cNvPr id="10" name="橢圓 9"/>
          <p:cNvSpPr/>
          <p:nvPr/>
        </p:nvSpPr>
        <p:spPr bwMode="auto">
          <a:xfrm>
            <a:off x="4680012" y="4823251"/>
            <a:ext cx="944712" cy="504056"/>
          </a:xfrm>
          <a:prstGeom prst="ellipse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  <p:sp>
        <p:nvSpPr>
          <p:cNvPr id="11" name="橢圓 10"/>
          <p:cNvSpPr/>
          <p:nvPr/>
        </p:nvSpPr>
        <p:spPr bwMode="auto">
          <a:xfrm>
            <a:off x="7025362" y="5075279"/>
            <a:ext cx="944712" cy="504056"/>
          </a:xfrm>
          <a:prstGeom prst="ellipse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  <p:sp>
        <p:nvSpPr>
          <p:cNvPr id="12" name="橢圓 11"/>
          <p:cNvSpPr/>
          <p:nvPr/>
        </p:nvSpPr>
        <p:spPr bwMode="auto">
          <a:xfrm>
            <a:off x="5796136" y="5121188"/>
            <a:ext cx="944712" cy="504056"/>
          </a:xfrm>
          <a:prstGeom prst="ellipse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  <p:sp>
        <p:nvSpPr>
          <p:cNvPr id="13" name="橢圓 12"/>
          <p:cNvSpPr/>
          <p:nvPr/>
        </p:nvSpPr>
        <p:spPr bwMode="auto">
          <a:xfrm>
            <a:off x="3655990" y="5229200"/>
            <a:ext cx="1217739" cy="1080000"/>
          </a:xfrm>
          <a:prstGeom prst="ellipse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  <p:sp>
        <p:nvSpPr>
          <p:cNvPr id="14" name="矩形 13"/>
          <p:cNvSpPr/>
          <p:nvPr/>
        </p:nvSpPr>
        <p:spPr bwMode="auto">
          <a:xfrm>
            <a:off x="3923928" y="5517232"/>
            <a:ext cx="396000" cy="252000"/>
          </a:xfrm>
          <a:prstGeom prst="rect">
            <a:avLst/>
          </a:prstGeom>
          <a:solidFill>
            <a:srgbClr val="A9A57C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105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新細明體" pitchFamily="18" charset="-120"/>
              </a:rPr>
              <a:t>DBN</a:t>
            </a:r>
            <a:endParaRPr kumimoji="1" lang="zh-TW" altLang="en-US" sz="105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117836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95536" y="404664"/>
            <a:ext cx="8568952" cy="679104"/>
          </a:xfrm>
        </p:spPr>
        <p:txBody>
          <a:bodyPr/>
          <a:lstStyle/>
          <a:p>
            <a:r>
              <a:rPr lang="en-US" altLang="zh-TW" dirty="0" smtClean="0"/>
              <a:t>Adaptive Learning on Online Mode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381000" y="1371600"/>
                <a:ext cx="8583488" cy="4895850"/>
              </a:xfr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US" altLang="zh-Hant" dirty="0" smtClean="0"/>
                  <a:t>A case-based reasoning measurement is denoted as </a:t>
                </a:r>
                <a14:m>
                  <m:oMath xmlns:m="http://schemas.openxmlformats.org/officeDocument/2006/math">
                    <m:r>
                      <a:rPr lang="en-US" altLang="zh-Hant">
                        <a:latin typeface="Cambria Math" panose="02040503050406030204" pitchFamily="18" charset="0"/>
                      </a:rPr>
                      <m:t>𝐶𝐵𝑅</m:t>
                    </m:r>
                  </m:oMath>
                </a14:m>
                <a:endParaRPr lang="en-US" altLang="zh-Hant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Hant">
                        <a:latin typeface="Cambria Math" panose="02040503050406030204" pitchFamily="18" charset="0"/>
                      </a:rPr>
                      <m:t>𝐶𝐵</m:t>
                    </m:r>
                  </m:oMath>
                </a14:m>
                <a:r>
                  <a:rPr lang="en-US" altLang="zh-Hant" dirty="0"/>
                  <a:t> is denoted as a set of input description </a:t>
                </a:r>
                <a14:m>
                  <m:oMath xmlns:m="http://schemas.openxmlformats.org/officeDocument/2006/math">
                    <m:r>
                      <a:rPr lang="en-US" altLang="zh-Hant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altLang="zh-Hant" dirty="0"/>
                  <a:t> for which a service </a:t>
                </a:r>
                <a14:m>
                  <m:oMath xmlns:m="http://schemas.openxmlformats.org/officeDocument/2006/math">
                    <m:r>
                      <a:rPr lang="en-US" altLang="zh-Hant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endParaRPr lang="en-US" altLang="zh-Hant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Hant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Hant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altLang="zh-Hant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Hant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altLang="zh-Hant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Hant" dirty="0"/>
                  <a:t> is in the case base</a:t>
                </a:r>
              </a:p>
              <a:p>
                <a:r>
                  <a:rPr lang="en-US" altLang="zh-Hant" dirty="0"/>
                  <a:t>A similarity function is mapping to </a:t>
                </a:r>
                <a:r>
                  <a:rPr lang="en-US" altLang="zh-Hant" dirty="0" smtClean="0"/>
                  <a:t> </a:t>
                </a:r>
                <a14:m>
                  <m:oMath xmlns:m="http://schemas.openxmlformats.org/officeDocument/2006/math">
                    <m:r>
                      <a:rPr lang="en-US" altLang="zh-Hant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altLang="zh-Hant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altLang="zh-Hant">
                        <a:latin typeface="Cambria Math" panose="02040503050406030204" pitchFamily="18" charset="0"/>
                      </a:rPr>
                      <m:t>𝐶𝐵𝑅</m:t>
                    </m:r>
                    <m:r>
                      <a:rPr lang="en-US" altLang="zh-Hant"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begChr m:val="["/>
                        <m:endChr m:val="]"/>
                        <m:ctrlPr>
                          <a:rPr lang="en-US" altLang="zh-Hant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Hant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  <m:r>
                      <a:rPr lang="en-US" altLang="zh-Hant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zh-Hant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endParaRPr lang="en-US" altLang="zh-Hant" dirty="0" smtClean="0"/>
              </a:p>
              <a:p>
                <a:endParaRPr lang="en-US" altLang="zh-Hant" sz="5400" dirty="0" smtClean="0"/>
              </a:p>
              <a:p>
                <a:pPr lvl="1"/>
                <a:r>
                  <a:rPr lang="en-US" altLang="zh-TW" dirty="0" smtClean="0">
                    <a:solidFill>
                      <a:schemeClr val="tx1"/>
                    </a:solidFill>
                  </a:rPr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Hant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"/>
                          </a:rPr>
                        </m:ctrlPr>
                      </m:sSubPr>
                      <m:e>
                        <m:r>
                          <a:rPr lang="en-US" altLang="zh-Hant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"/>
                          </a:rPr>
                          <m:t>𝑑𝑖𝑠𝑡𝑛𝑎𝑐𝑒</m:t>
                        </m:r>
                      </m:e>
                      <m:sub>
                        <m:r>
                          <a:rPr lang="en-US" altLang="zh-Hant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Hant" altLang="en-US" dirty="0">
                    <a:solidFill>
                      <a:schemeClr val="tx1"/>
                    </a:solidFill>
                    <a:latin typeface="Times"/>
                    <a:cs typeface="Times"/>
                  </a:rPr>
                  <a:t> </a:t>
                </a:r>
                <a:r>
                  <a:rPr lang="en-US" altLang="zh-Hant" dirty="0"/>
                  <a:t>is the </a:t>
                </a:r>
                <a:r>
                  <a:rPr lang="en-US" altLang="zh-TW" dirty="0"/>
                  <a:t>Manhattan </a:t>
                </a:r>
                <a:r>
                  <a:rPr lang="en-US" altLang="zh-Hant" dirty="0"/>
                  <a:t>distance of feature </a:t>
                </a:r>
                <a:r>
                  <a:rPr lang="en-US" altLang="zh-Hant" i="1" dirty="0" err="1" smtClean="0">
                    <a:latin typeface="Times"/>
                    <a:cs typeface="Times"/>
                  </a:rPr>
                  <a:t>i</a:t>
                </a:r>
                <a:endParaRPr lang="en-US" altLang="zh-Hant" dirty="0"/>
              </a:p>
              <a:p>
                <a:pPr lvl="1"/>
                <a:endParaRPr lang="en-US" altLang="zh-Hant" dirty="0"/>
              </a:p>
              <a:p>
                <a:endParaRPr lang="en-US" altLang="zh-TW" dirty="0"/>
              </a:p>
              <a:p>
                <a:endParaRPr lang="en-US" altLang="zh-TW" dirty="0"/>
              </a:p>
              <a:p>
                <a:endParaRPr lang="en-US" altLang="zh-TW" dirty="0"/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1000" y="1371600"/>
                <a:ext cx="8583488" cy="4895850"/>
              </a:xfrm>
              <a:blipFill rotWithShape="0">
                <a:blip r:embed="rId2"/>
                <a:stretch>
                  <a:fillRect l="-497" t="-1121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82A2925-7CCB-4834-A370-9ADCE740D5D4}" type="slidenum">
              <a:rPr lang="zh-TW" altLang="en-US" smtClean="0"/>
              <a:pPr>
                <a:defRPr/>
              </a:pPr>
              <a:t>35</a:t>
            </a:fld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1331640" y="4077072"/>
                <a:ext cx="6408712" cy="77431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Hant" sz="2200" i="1" smtClean="0">
                          <a:latin typeface="Cambria Math" panose="02040503050406030204" pitchFamily="18" charset="0"/>
                          <a:cs typeface="Times"/>
                        </a:rPr>
                        <m:t>𝑠𝑖𝑚</m:t>
                      </m:r>
                      <m:d>
                        <m:dPr>
                          <m:ctrlPr>
                            <a:rPr kumimoji="1" lang="en-US" altLang="zh-Hant" sz="2200" i="1">
                              <a:latin typeface="Cambria Math" panose="02040503050406030204" pitchFamily="18" charset="0"/>
                              <a:cs typeface="Times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Hant" sz="2200" i="1">
                                  <a:latin typeface="Cambria Math" panose="02040503050406030204" pitchFamily="18" charset="0"/>
                                  <a:cs typeface="Times"/>
                                </a:rPr>
                              </m:ctrlPr>
                            </m:sSubPr>
                            <m:e>
                              <m:r>
                                <a:rPr kumimoji="1" lang="en-US" altLang="zh-Hant" sz="2200" i="1">
                                  <a:latin typeface="Cambria Math" panose="02040503050406030204" pitchFamily="18" charset="0"/>
                                  <a:cs typeface="Times"/>
                                </a:rPr>
                                <m:t>𝑐</m:t>
                              </m:r>
                            </m:e>
                            <m:sub>
                              <m:r>
                                <a:rPr kumimoji="1" lang="en-US" altLang="zh-Hant" sz="2200" i="1">
                                  <a:latin typeface="Cambria Math" panose="02040503050406030204" pitchFamily="18" charset="0"/>
                                  <a:cs typeface="Times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zh-Hant" sz="2200" i="1">
                              <a:latin typeface="Cambria Math" panose="02040503050406030204" pitchFamily="18" charset="0"/>
                              <a:cs typeface="Times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zh-Hant" sz="2200" i="1">
                                  <a:latin typeface="Cambria Math" panose="02040503050406030204" pitchFamily="18" charset="0"/>
                                  <a:cs typeface="Times"/>
                                </a:rPr>
                              </m:ctrlPr>
                            </m:sSubPr>
                            <m:e>
                              <m:r>
                                <a:rPr kumimoji="1" lang="en-US" altLang="zh-Hant" sz="2200" i="1">
                                  <a:latin typeface="Cambria Math" panose="02040503050406030204" pitchFamily="18" charset="0"/>
                                  <a:cs typeface="Times"/>
                                </a:rPr>
                                <m:t>𝑐</m:t>
                              </m:r>
                            </m:e>
                            <m:sub>
                              <m:r>
                                <a:rPr kumimoji="1" lang="en-US" altLang="zh-Hant" sz="2200" i="1">
                                  <a:latin typeface="Cambria Math" panose="02040503050406030204" pitchFamily="18" charset="0"/>
                                  <a:cs typeface="Times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kumimoji="1" lang="en-US" altLang="zh-Hant" sz="2200" i="1">
                          <a:latin typeface="Cambria Math" panose="02040503050406030204" pitchFamily="18" charset="0"/>
                          <a:cs typeface="Times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altLang="zh-Hant" sz="2200" i="1" smtClean="0">
                              <a:latin typeface="Cambria Math" panose="02040503050406030204" pitchFamily="18" charset="0"/>
                              <a:cs typeface="Times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altLang="zh-Hant" sz="2200" b="0" i="1" smtClean="0">
                              <a:latin typeface="Cambria Math" panose="02040503050406030204" pitchFamily="18" charset="0"/>
                              <a:cs typeface="Times"/>
                            </a:rPr>
                            <m:t>𝑖</m:t>
                          </m:r>
                          <m:r>
                            <a:rPr lang="en-US" altLang="zh-Hant" sz="2200" b="0" i="1" smtClean="0">
                              <a:latin typeface="Cambria Math" panose="02040503050406030204" pitchFamily="18" charset="0"/>
                              <a:cs typeface="Times"/>
                            </a:rPr>
                            <m:t>=1</m:t>
                          </m:r>
                        </m:sub>
                        <m:sup>
                          <m:r>
                            <a:rPr lang="en-US" altLang="zh-Hant" sz="2200" b="0" i="1" smtClean="0">
                              <a:latin typeface="Cambria Math" panose="02040503050406030204" pitchFamily="18" charset="0"/>
                              <a:cs typeface="Times"/>
                            </a:rPr>
                            <m:t>𝑛</m:t>
                          </m:r>
                          <m:r>
                            <a:rPr lang="en-US" altLang="zh-Hant" sz="2200" b="0" i="1" smtClean="0">
                              <a:latin typeface="Cambria Math" panose="02040503050406030204" pitchFamily="18" charset="0"/>
                              <a:cs typeface="Times"/>
                            </a:rPr>
                            <m:t>+</m:t>
                          </m:r>
                          <m:r>
                            <a:rPr lang="en-US" altLang="zh-Hant" sz="2200" b="0" i="1" smtClean="0">
                              <a:latin typeface="Cambria Math" panose="02040503050406030204" pitchFamily="18" charset="0"/>
                              <a:cs typeface="Times"/>
                            </a:rPr>
                            <m:t>𝑚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Hant" sz="2200" i="1" smtClean="0">
                                  <a:latin typeface="Cambria Math" panose="02040503050406030204" pitchFamily="18" charset="0"/>
                                  <a:cs typeface="Times"/>
                                </a:rPr>
                              </m:ctrlPr>
                            </m:sSubPr>
                            <m:e>
                              <m:r>
                                <a:rPr lang="en-US" altLang="zh-Hant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"/>
                                </a:rPr>
                                <m:t>𝑑𝑖𝑠𝑡𝑎𝑛𝑐𝑒</m:t>
                              </m:r>
                            </m:e>
                            <m:sub>
                              <m:r>
                                <a:rPr lang="en-US" altLang="zh-Hant" sz="2200" b="0" i="1" smtClean="0">
                                  <a:latin typeface="Cambria Math" panose="02040503050406030204" pitchFamily="18" charset="0"/>
                                  <a:cs typeface="Times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Hant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"/>
                            </a:rPr>
                            <m:t> </m:t>
                          </m:r>
                          <m:r>
                            <a:rPr lang="en-US" altLang="zh-Hant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Hant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"/>
                                </a:rPr>
                              </m:ctrlPr>
                            </m:sSubPr>
                            <m:e>
                              <m:r>
                                <a:rPr lang="en-US" altLang="zh-Hant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zh-Hant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Hant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Hant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"/>
                                </a:rPr>
                              </m:ctrlPr>
                            </m:sSubPr>
                            <m:e>
                              <m:r>
                                <a:rPr lang="en-US" altLang="zh-Hant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zh-Hant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Hant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kumimoji="1" lang="zh-Hant" altLang="en-US" sz="2200" dirty="0">
                  <a:latin typeface="Times"/>
                  <a:cs typeface="Times"/>
                </a:endParaRPr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1640" y="4077072"/>
                <a:ext cx="6408712" cy="77431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08084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TW" sz="4000" dirty="0" smtClean="0"/>
              <a:t>Outline</a:t>
            </a:r>
            <a:r>
              <a:rPr lang="en-US" altLang="zh-TW" dirty="0" smtClean="0"/>
              <a:t> </a:t>
            </a:r>
            <a:endParaRPr lang="zh-TW" altLang="en-US" dirty="0"/>
          </a:p>
        </p:txBody>
      </p:sp>
      <p:sp>
        <p:nvSpPr>
          <p:cNvPr id="46082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200000"/>
              </a:lnSpc>
            </a:pPr>
            <a:r>
              <a:rPr lang="en-US" altLang="zh-TW" sz="2600" b="1" dirty="0" smtClean="0">
                <a:solidFill>
                  <a:schemeClr val="bg1">
                    <a:lumMod val="75000"/>
                  </a:schemeClr>
                </a:solidFill>
                <a:latin typeface="Helvetica"/>
                <a:cs typeface="Helvetica"/>
              </a:rPr>
              <a:t>Introduction</a:t>
            </a:r>
          </a:p>
          <a:p>
            <a:pPr>
              <a:lnSpc>
                <a:spcPct val="200000"/>
              </a:lnSpc>
            </a:pPr>
            <a:r>
              <a:rPr lang="en-US" altLang="zh-TW" b="1" dirty="0" smtClean="0">
                <a:solidFill>
                  <a:schemeClr val="bg1">
                    <a:lumMod val="75000"/>
                  </a:schemeClr>
                </a:solidFill>
                <a:latin typeface="Helvetica"/>
                <a:cs typeface="Helvetica"/>
              </a:rPr>
              <a:t>Activity Recognition</a:t>
            </a:r>
          </a:p>
          <a:p>
            <a:pPr>
              <a:lnSpc>
                <a:spcPct val="200000"/>
              </a:lnSpc>
            </a:pPr>
            <a:r>
              <a:rPr lang="en-US" altLang="zh-TW" b="1" dirty="0" smtClean="0">
                <a:solidFill>
                  <a:schemeClr val="bg1">
                    <a:lumMod val="75000"/>
                  </a:schemeClr>
                </a:solidFill>
                <a:latin typeface="Helvetica"/>
                <a:cs typeface="Helvetica"/>
              </a:rPr>
              <a:t>Activity </a:t>
            </a:r>
            <a:r>
              <a:rPr lang="en-US" altLang="zh-TW" b="1" dirty="0">
                <a:solidFill>
                  <a:schemeClr val="bg1">
                    <a:lumMod val="75000"/>
                  </a:schemeClr>
                </a:solidFill>
                <a:latin typeface="Helvetica"/>
                <a:cs typeface="Helvetica"/>
              </a:rPr>
              <a:t>of Daily Living-aware Elderly </a:t>
            </a:r>
            <a:r>
              <a:rPr lang="en-US" altLang="zh-TW" b="1" dirty="0" smtClean="0">
                <a:solidFill>
                  <a:schemeClr val="bg1">
                    <a:lumMod val="75000"/>
                  </a:schemeClr>
                </a:solidFill>
                <a:latin typeface="Helvetica"/>
                <a:cs typeface="Helvetica"/>
              </a:rPr>
              <a:t>Healthcare</a:t>
            </a:r>
          </a:p>
          <a:p>
            <a:pPr>
              <a:lnSpc>
                <a:spcPct val="200000"/>
              </a:lnSpc>
            </a:pPr>
            <a:r>
              <a:rPr lang="en-US" altLang="zh-TW" b="1" dirty="0" smtClean="0">
                <a:latin typeface="Helvetica"/>
                <a:cs typeface="Helvetica"/>
              </a:rPr>
              <a:t>Evaluation</a:t>
            </a:r>
            <a:endParaRPr lang="en-US" altLang="zh-TW" sz="2600" b="1" dirty="0" smtClean="0">
              <a:latin typeface="Helvetica"/>
              <a:cs typeface="Helvetica"/>
            </a:endParaRPr>
          </a:p>
          <a:p>
            <a:pPr eaLnBrk="1" hangingPunct="1">
              <a:lnSpc>
                <a:spcPct val="200000"/>
              </a:lnSpc>
            </a:pPr>
            <a:r>
              <a:rPr lang="en-US" altLang="zh-TW" sz="2600" b="1" dirty="0" smtClean="0">
                <a:solidFill>
                  <a:schemeClr val="bg1">
                    <a:lumMod val="75000"/>
                  </a:schemeClr>
                </a:solidFill>
                <a:latin typeface="Helvetica"/>
                <a:cs typeface="Helvetica"/>
              </a:rPr>
              <a:t>Conclusion and Future Work</a:t>
            </a:r>
            <a:endParaRPr lang="zh-TW" altLang="en-US" sz="2600" b="1" dirty="0" smtClean="0">
              <a:solidFill>
                <a:schemeClr val="bg1">
                  <a:lumMod val="75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46083" name="投影片編號版面配置區 3"/>
          <p:cNvSpPr>
            <a:spLocks noGrp="1"/>
          </p:cNvSpPr>
          <p:nvPr>
            <p:ph type="sldNum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BEAC564B-1D8F-4A1A-B038-D7B02C6DA516}" type="slidenum">
              <a:rPr lang="zh-TW" altLang="en-US" smtClean="0">
                <a:ea typeface="新細明體" charset="-120"/>
              </a:rPr>
              <a:pPr/>
              <a:t>36</a:t>
            </a:fld>
            <a:endParaRPr lang="en-US" altLang="zh-TW" dirty="0" smtClean="0">
              <a:ea typeface="新細明體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433470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95536" y="404664"/>
            <a:ext cx="8568952" cy="679104"/>
          </a:xfrm>
        </p:spPr>
        <p:txBody>
          <a:bodyPr/>
          <a:lstStyle/>
          <a:p>
            <a:r>
              <a:rPr lang="en-US" altLang="zh-TW" dirty="0" smtClean="0"/>
              <a:t>Experiment Setting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81000" y="1371600"/>
            <a:ext cx="8583488" cy="489585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Hant" dirty="0" smtClean="0"/>
              <a:t>Layout of experimental environment</a:t>
            </a:r>
          </a:p>
          <a:p>
            <a:pPr lvl="1"/>
            <a:endParaRPr lang="en-US" altLang="zh-Hant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82A2925-7CCB-4834-A370-9ADCE740D5D4}" type="slidenum">
              <a:rPr lang="zh-TW" altLang="en-US" smtClean="0"/>
              <a:pPr>
                <a:defRPr/>
              </a:pPr>
              <a:t>37</a:t>
            </a:fld>
            <a:endParaRPr lang="zh-TW" altLang="en-US" dirty="0"/>
          </a:p>
        </p:txBody>
      </p:sp>
      <p:pic>
        <p:nvPicPr>
          <p:cNvPr id="7" name="圖片 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1988840"/>
            <a:ext cx="5688632" cy="403244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153957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Testing Activity of Daily Living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Single-user Activity</a:t>
            </a:r>
          </a:p>
          <a:p>
            <a:pPr lvl="1"/>
            <a:r>
              <a:rPr lang="en-US" altLang="zh-TW" dirty="0" smtClean="0"/>
              <a:t>3 individual users with 2 hours of daily life routine</a:t>
            </a:r>
          </a:p>
          <a:p>
            <a:pPr lvl="1"/>
            <a:r>
              <a:rPr lang="en-US" altLang="zh-TW" dirty="0" smtClean="0"/>
              <a:t>10 types of ADLs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82A2925-7CCB-4834-A370-9ADCE740D5D4}" type="slidenum">
              <a:rPr lang="zh-TW" altLang="en-US" smtClean="0"/>
              <a:pPr>
                <a:defRPr/>
              </a:pPr>
              <a:t>38</a:t>
            </a:fld>
            <a:endParaRPr lang="zh-TW" altLang="en-US" dirty="0"/>
          </a:p>
        </p:txBody>
      </p:sp>
      <p:graphicFrame>
        <p:nvGraphicFramePr>
          <p:cNvPr id="5" name="內容版面配置區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93911993"/>
              </p:ext>
            </p:extLst>
          </p:nvPr>
        </p:nvGraphicFramePr>
        <p:xfrm>
          <a:off x="978868" y="3372061"/>
          <a:ext cx="7048648" cy="3024336"/>
        </p:xfrm>
        <a:graphic>
          <a:graphicData uri="http://schemas.openxmlformats.org/drawingml/2006/table">
            <a:tbl>
              <a:tblPr firstRow="1" firstCol="1" bandRow="1"/>
              <a:tblGrid>
                <a:gridCol w="1762162"/>
                <a:gridCol w="1762162"/>
                <a:gridCol w="1762162"/>
                <a:gridCol w="1762162"/>
              </a:tblGrid>
              <a:tr h="50405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Location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30">
                      <a:fgClr>
                        <a:srgbClr val="FFFF00"/>
                      </a:fgClr>
                      <a:bgClr>
                        <a:srgbClr val="FFFFCA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Activity</a:t>
                      </a:r>
                      <a:endParaRPr lang="zh-TW" sz="18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30">
                      <a:fgClr>
                        <a:srgbClr val="FFFF00"/>
                      </a:fgClr>
                      <a:bgClr>
                        <a:srgbClr val="FFFFCA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Location</a:t>
                      </a:r>
                      <a:endParaRPr lang="zh-TW" sz="18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30">
                      <a:fgClr>
                        <a:srgbClr val="FFFF00"/>
                      </a:fgClr>
                      <a:bgClr>
                        <a:srgbClr val="FFFFCA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Activity</a:t>
                      </a:r>
                      <a:endParaRPr lang="zh-TW" sz="18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30">
                      <a:fgClr>
                        <a:srgbClr val="FFFF00"/>
                      </a:fgClr>
                      <a:bgClr>
                        <a:srgbClr val="FFFFCA"/>
                      </a:bgClr>
                    </a:pattFill>
                  </a:tcPr>
                </a:tc>
              </a:tr>
              <a:tr h="504056">
                <a:tc rowSpan="4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Living Room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F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Watch TV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Study Room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F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Read book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4056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Do exercise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Play pad</a:t>
                      </a:r>
                      <a:endParaRPr lang="zh-TW" sz="18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4056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Read newspaper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Sweep</a:t>
                      </a:r>
                      <a:endParaRPr lang="zh-TW" sz="18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4056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Meal</a:t>
                      </a:r>
                      <a:endParaRPr lang="zh-TW" sz="18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Kitchen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F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Wash dishes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405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Bedroom</a:t>
                      </a:r>
                      <a:endParaRPr lang="zh-TW" sz="18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F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Sleeping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Hallway</a:t>
                      </a:r>
                      <a:endParaRPr lang="zh-TW" sz="18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F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Go out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2152920" y="2780928"/>
            <a:ext cx="467147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2400" b="1" i="0" strike="noStrike" cap="none" normalizeH="0" baseline="0" dirty="0" smtClean="0" bmk="_Toc330345498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Activity list in the simulated home</a:t>
            </a:r>
            <a:endParaRPr kumimoji="0" lang="en-US" altLang="zh-TW" sz="2400" b="1" i="0" strike="noStrike" cap="none" normalizeH="0" baseline="0" dirty="0" smtClean="0">
              <a:ln>
                <a:noFill/>
              </a:ln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0226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Activity Recognition: Only Ambient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The ambient part AR model finds 8 clusters, and each cluster represents one to two activities.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82A2925-7CCB-4834-A370-9ADCE740D5D4}" type="slidenum">
              <a:rPr lang="zh-TW" altLang="en-US" smtClean="0"/>
              <a:pPr>
                <a:defRPr/>
              </a:pPr>
              <a:t>39</a:t>
            </a:fld>
            <a:endParaRPr lang="zh-TW" altLang="en-US" dirty="0"/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040021"/>
              </p:ext>
            </p:extLst>
          </p:nvPr>
        </p:nvGraphicFramePr>
        <p:xfrm>
          <a:off x="364569" y="2619666"/>
          <a:ext cx="8136906" cy="3634464"/>
        </p:xfrm>
        <a:graphic>
          <a:graphicData uri="http://schemas.openxmlformats.org/drawingml/2006/table">
            <a:tbl>
              <a:tblPr firstRow="1" firstCol="1" bandRow="1"/>
              <a:tblGrid>
                <a:gridCol w="2096434"/>
                <a:gridCol w="755059"/>
                <a:gridCol w="755059"/>
                <a:gridCol w="755059"/>
                <a:gridCol w="755059"/>
                <a:gridCol w="755059"/>
                <a:gridCol w="755059"/>
                <a:gridCol w="755059"/>
                <a:gridCol w="755059"/>
              </a:tblGrid>
              <a:tr h="30287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sz="1800" b="1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imes New Roman" panose="02020603050405020304" pitchFamily="18" charset="0"/>
                        </a:rPr>
                        <a:t>Subject 1</a:t>
                      </a:r>
                      <a:endParaRPr lang="zh-TW" sz="1800" b="1" dirty="0">
                        <a:solidFill>
                          <a:schemeClr val="accent6">
                            <a:lumMod val="50000"/>
                          </a:schemeClr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C1</a:t>
                      </a:r>
                      <a:endParaRPr lang="zh-TW" sz="28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C2</a:t>
                      </a:r>
                      <a:endParaRPr lang="zh-TW" sz="28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C3</a:t>
                      </a:r>
                      <a:endParaRPr lang="zh-TW" sz="28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C4</a:t>
                      </a:r>
                      <a:endParaRPr lang="zh-TW" sz="28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C5</a:t>
                      </a:r>
                      <a:endParaRPr lang="zh-TW" sz="28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C6</a:t>
                      </a:r>
                      <a:endParaRPr lang="zh-TW" sz="28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C7</a:t>
                      </a:r>
                      <a:endParaRPr lang="zh-TW" sz="28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C8</a:t>
                      </a:r>
                      <a:endParaRPr lang="zh-TW" sz="28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99"/>
                    </a:solidFill>
                  </a:tcPr>
                </a:tc>
              </a:tr>
              <a:tr h="30287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Watch TV</a:t>
                      </a:r>
                      <a:endParaRPr lang="zh-TW" sz="28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69</a:t>
                      </a:r>
                      <a:endParaRPr lang="zh-TW" sz="28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8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8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8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8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8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8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8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FCFF"/>
                    </a:solidFill>
                  </a:tcPr>
                </a:tc>
              </a:tr>
              <a:tr h="30287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Read Newspaper</a:t>
                      </a:r>
                      <a:endParaRPr lang="zh-TW" sz="28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8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62</a:t>
                      </a:r>
                      <a:endParaRPr lang="zh-TW" sz="28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8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8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8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8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8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8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FCFF"/>
                    </a:solidFill>
                  </a:tcPr>
                </a:tc>
              </a:tr>
              <a:tr h="30287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Exercise</a:t>
                      </a:r>
                      <a:endParaRPr lang="zh-TW" sz="2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8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8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114</a:t>
                      </a:r>
                      <a:endParaRPr lang="zh-TW" sz="28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B0B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8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8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8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5</a:t>
                      </a:r>
                      <a:endParaRPr lang="zh-TW" sz="28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F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8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FCFF"/>
                    </a:solidFill>
                  </a:tcPr>
                </a:tc>
              </a:tr>
              <a:tr h="30287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Meal</a:t>
                      </a:r>
                      <a:endParaRPr lang="zh-TW" sz="2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8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8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220</a:t>
                      </a:r>
                      <a:endParaRPr lang="zh-TW" sz="28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8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8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8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5</a:t>
                      </a:r>
                      <a:endParaRPr lang="zh-TW" sz="28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F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8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FCFF"/>
                    </a:solidFill>
                  </a:tcPr>
                </a:tc>
              </a:tr>
              <a:tr h="30287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Play Pad</a:t>
                      </a:r>
                      <a:endParaRPr lang="zh-TW" sz="28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8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8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8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133</a:t>
                      </a:r>
                      <a:endParaRPr lang="zh-TW" sz="28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4</a:t>
                      </a:r>
                      <a:endParaRPr lang="zh-TW" sz="28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F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8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8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8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FCFF"/>
                    </a:solidFill>
                  </a:tcPr>
                </a:tc>
              </a:tr>
              <a:tr h="30287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Read Book</a:t>
                      </a:r>
                      <a:endParaRPr lang="zh-TW" sz="28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8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8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8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8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126</a:t>
                      </a:r>
                      <a:endParaRPr lang="zh-TW" sz="28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8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8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8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FCFF"/>
                    </a:solidFill>
                  </a:tcPr>
                </a:tc>
              </a:tr>
              <a:tr h="30287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Sweep</a:t>
                      </a:r>
                      <a:endParaRPr lang="zh-TW" sz="28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2</a:t>
                      </a:r>
                      <a:endParaRPr lang="zh-TW" sz="28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F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8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8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8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63</a:t>
                      </a:r>
                      <a:endParaRPr lang="zh-TW" sz="28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B3B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1</a:t>
                      </a:r>
                      <a:endParaRPr lang="zh-TW" sz="28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8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8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FCFF"/>
                    </a:solidFill>
                  </a:tcPr>
                </a:tc>
              </a:tr>
              <a:tr h="30287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Sleep</a:t>
                      </a:r>
                      <a:endParaRPr lang="zh-TW" sz="28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8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8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8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8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8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293</a:t>
                      </a:r>
                      <a:endParaRPr lang="zh-TW" sz="28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8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6</a:t>
                      </a:r>
                      <a:endParaRPr lang="zh-TW" sz="28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EEF0"/>
                    </a:solidFill>
                  </a:tcPr>
                </a:tc>
              </a:tr>
              <a:tr h="30287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Wash Dishes</a:t>
                      </a:r>
                      <a:endParaRPr lang="zh-TW" sz="28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6</a:t>
                      </a:r>
                      <a:endParaRPr lang="zh-TW" sz="28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F0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8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8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8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8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8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166</a:t>
                      </a:r>
                      <a:endParaRPr lang="zh-TW" sz="28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8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FCFF"/>
                    </a:solidFill>
                  </a:tcPr>
                </a:tc>
              </a:tr>
              <a:tr h="30287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Go Out</a:t>
                      </a:r>
                      <a:endParaRPr lang="zh-TW" sz="28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8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8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8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8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8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8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8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59</a:t>
                      </a:r>
                      <a:endParaRPr lang="zh-TW" sz="28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696B"/>
                    </a:solidFill>
                  </a:tcPr>
                </a:tc>
              </a:tr>
              <a:tr h="30287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Other</a:t>
                      </a:r>
                      <a:endParaRPr lang="zh-TW" sz="2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8</a:t>
                      </a:r>
                      <a:endParaRPr lang="zh-TW" sz="28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EB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8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8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4</a:t>
                      </a:r>
                      <a:endParaRPr lang="zh-TW" sz="28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F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8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8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8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3</a:t>
                      </a:r>
                      <a:endParaRPr lang="zh-TW" sz="2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F5F8"/>
                    </a:solidFill>
                  </a:tcPr>
                </a:tc>
              </a:tr>
            </a:tbl>
          </a:graphicData>
        </a:graphic>
      </p:graphicFrame>
      <p:sp>
        <p:nvSpPr>
          <p:cNvPr id="7" name="圓角矩形 6"/>
          <p:cNvSpPr/>
          <p:nvPr/>
        </p:nvSpPr>
        <p:spPr bwMode="auto">
          <a:xfrm>
            <a:off x="3923928" y="3429000"/>
            <a:ext cx="864096" cy="828000"/>
          </a:xfrm>
          <a:prstGeom prst="roundRect">
            <a:avLst>
              <a:gd name="adj" fmla="val 16667"/>
            </a:avLst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  <p:sp>
        <p:nvSpPr>
          <p:cNvPr id="8" name="圓角矩形 7"/>
          <p:cNvSpPr/>
          <p:nvPr/>
        </p:nvSpPr>
        <p:spPr bwMode="auto">
          <a:xfrm>
            <a:off x="5436096" y="4293192"/>
            <a:ext cx="864096" cy="864000"/>
          </a:xfrm>
          <a:prstGeom prst="roundRect">
            <a:avLst>
              <a:gd name="adj" fmla="val 16667"/>
            </a:avLst>
          </a:prstGeom>
          <a:noFill/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  <p:sp>
        <p:nvSpPr>
          <p:cNvPr id="9" name="圓角矩形 8"/>
          <p:cNvSpPr/>
          <p:nvPr/>
        </p:nvSpPr>
        <p:spPr bwMode="auto">
          <a:xfrm>
            <a:off x="683568" y="4437112"/>
            <a:ext cx="1440160" cy="612000"/>
          </a:xfrm>
          <a:prstGeom prst="roundRect">
            <a:avLst>
              <a:gd name="adj" fmla="val 16667"/>
            </a:avLst>
          </a:prstGeom>
          <a:noFill/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  <p:sp>
        <p:nvSpPr>
          <p:cNvPr id="10" name="圓角矩形 9"/>
          <p:cNvSpPr/>
          <p:nvPr/>
        </p:nvSpPr>
        <p:spPr bwMode="auto">
          <a:xfrm>
            <a:off x="827712" y="3501080"/>
            <a:ext cx="1152000" cy="648000"/>
          </a:xfrm>
          <a:prstGeom prst="roundRect">
            <a:avLst>
              <a:gd name="adj" fmla="val 16667"/>
            </a:avLst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133791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Motivation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81000" y="1371600"/>
            <a:ext cx="8215313" cy="5297760"/>
          </a:xfrm>
        </p:spPr>
        <p:txBody>
          <a:bodyPr/>
          <a:lstStyle/>
          <a:p>
            <a:pPr marL="342900" lvl="1" indent="-342900" algn="just">
              <a:buFont typeface="Wingdings" pitchFamily="2" charset="2"/>
              <a:buChar char="¡"/>
            </a:pPr>
            <a:r>
              <a:rPr lang="en-US" altLang="zh-TW" sz="2600" dirty="0"/>
              <a:t>Monitoring the ADL of elders to measure their ability can improve the safe living conditions at </a:t>
            </a:r>
            <a:r>
              <a:rPr lang="en-US" altLang="zh-TW" sz="2600" dirty="0" smtClean="0"/>
              <a:t>home</a:t>
            </a:r>
            <a:endParaRPr lang="en-US" altLang="zh-TW" dirty="0" smtClean="0"/>
          </a:p>
          <a:p>
            <a:pPr algn="just"/>
            <a:r>
              <a:rPr lang="en-US" altLang="zh-TW" dirty="0" smtClean="0"/>
              <a:t>Most of </a:t>
            </a:r>
            <a:r>
              <a:rPr lang="en-US" altLang="zh-TW" dirty="0"/>
              <a:t>automatic monitoring activity </a:t>
            </a:r>
            <a:r>
              <a:rPr lang="en-US" altLang="zh-TW" dirty="0" smtClean="0"/>
              <a:t>methods are still in</a:t>
            </a:r>
            <a:r>
              <a:rPr lang="en-US" altLang="zh-TW" dirty="0" smtClean="0"/>
              <a:t> </a:t>
            </a:r>
            <a:r>
              <a:rPr lang="en-US" altLang="zh-TW" dirty="0"/>
              <a:t>the experimental stage 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Both ambient </a:t>
            </a:r>
            <a:r>
              <a:rPr lang="en-US" altLang="zh-TW" dirty="0" smtClean="0"/>
              <a:t>Intelligent (</a:t>
            </a:r>
            <a:r>
              <a:rPr lang="en-US" altLang="zh-TW" dirty="0" err="1" smtClean="0"/>
              <a:t>AmI</a:t>
            </a:r>
            <a:r>
              <a:rPr lang="en-US" altLang="zh-TW" dirty="0" smtClean="0"/>
              <a:t>) </a:t>
            </a:r>
            <a:r>
              <a:rPr lang="en-US" altLang="zh-TW" dirty="0" smtClean="0"/>
              <a:t>and mobile computing </a:t>
            </a:r>
            <a:r>
              <a:rPr lang="en-US" altLang="zh-TW" dirty="0" smtClean="0"/>
              <a:t>develop </a:t>
            </a:r>
            <a:r>
              <a:rPr lang="en-US" altLang="zh-TW" dirty="0" smtClean="0"/>
              <a:t>the technique of activity </a:t>
            </a:r>
            <a:r>
              <a:rPr lang="en-US" altLang="zh-TW" dirty="0" smtClean="0"/>
              <a:t>recognition</a:t>
            </a:r>
          </a:p>
          <a:p>
            <a:pPr lvl="1"/>
            <a:r>
              <a:rPr lang="en-US" altLang="zh-TW" dirty="0" smtClean="0"/>
              <a:t>However, the technology of fusing both types of sensors is lacking</a:t>
            </a:r>
            <a:endParaRPr lang="en-US" altLang="zh-TW" dirty="0" smtClean="0"/>
          </a:p>
          <a:p>
            <a:pPr marL="342900" lvl="1" indent="-342900" algn="just">
              <a:buFont typeface="Wingdings" pitchFamily="2" charset="2"/>
              <a:buChar char="¡"/>
            </a:pPr>
            <a:r>
              <a:rPr lang="en-US" altLang="zh-TW" sz="2600" dirty="0"/>
              <a:t>Unfriendly human computer </a:t>
            </a:r>
            <a:r>
              <a:rPr lang="en-US" altLang="zh-TW" sz="2600" dirty="0" smtClean="0"/>
              <a:t>interaction</a:t>
            </a:r>
            <a:endParaRPr lang="en-US" altLang="zh-TW" sz="2600" dirty="0"/>
          </a:p>
          <a:p>
            <a:pPr lvl="1" algn="just"/>
            <a:r>
              <a:rPr lang="en-US" altLang="zh-TW" dirty="0" smtClean="0"/>
              <a:t>Most of activity </a:t>
            </a:r>
            <a:r>
              <a:rPr lang="en-US" altLang="zh-TW" dirty="0"/>
              <a:t>recognition methods are supervised learning </a:t>
            </a:r>
          </a:p>
          <a:p>
            <a:pPr lvl="1" algn="just"/>
            <a:r>
              <a:rPr lang="en-US" altLang="zh-TW" dirty="0" smtClean="0"/>
              <a:t>All training data are required to be labeled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82A2925-7CCB-4834-A370-9ADCE740D5D4}" type="slidenum">
              <a:rPr lang="zh-TW" altLang="en-US" smtClean="0"/>
              <a:pPr>
                <a:defRPr/>
              </a:pPr>
              <a:t>4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70854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Activity Recognition: Only Ambient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The cluster C3 represents two activities:</a:t>
            </a:r>
          </a:p>
          <a:p>
            <a:pPr lvl="1"/>
            <a:r>
              <a:rPr lang="en-US" altLang="zh-TW" dirty="0" smtClean="0"/>
              <a:t>“Exercise” and “Meal”</a:t>
            </a:r>
          </a:p>
          <a:p>
            <a:pPr lvl="1"/>
            <a:r>
              <a:rPr lang="en-US" altLang="zh-TW" dirty="0" smtClean="0"/>
              <a:t>They </a:t>
            </a:r>
            <a:r>
              <a:rPr lang="en-US" altLang="zh-TW" dirty="0"/>
              <a:t>are both staying in living room 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And </a:t>
            </a:r>
            <a:r>
              <a:rPr lang="en-US" altLang="zh-TW" dirty="0"/>
              <a:t>they are not using any electronic </a:t>
            </a:r>
            <a:r>
              <a:rPr lang="en-US" altLang="zh-TW" dirty="0" smtClean="0"/>
              <a:t>appliance</a:t>
            </a:r>
          </a:p>
          <a:p>
            <a:r>
              <a:rPr lang="en-US" altLang="zh-TW" dirty="0" smtClean="0"/>
              <a:t>Only using </a:t>
            </a:r>
            <a:r>
              <a:rPr lang="en-US" altLang="zh-TW" dirty="0"/>
              <a:t>ambient sensor is hard to identify various activities of daily </a:t>
            </a:r>
            <a:r>
              <a:rPr lang="en-US" altLang="zh-TW" dirty="0" smtClean="0"/>
              <a:t>living</a:t>
            </a:r>
            <a:endParaRPr lang="zh-TW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82A2925-7CCB-4834-A370-9ADCE740D5D4}" type="slidenum">
              <a:rPr lang="zh-TW" altLang="en-US" smtClean="0"/>
              <a:pPr>
                <a:defRPr/>
              </a:pPr>
              <a:t>40</a:t>
            </a:fld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54" y="4342631"/>
            <a:ext cx="8829675" cy="189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207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Activity Recognition: Only Vital Sign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Feature extraction:</a:t>
            </a:r>
          </a:p>
          <a:p>
            <a:pPr lvl="1"/>
            <a:r>
              <a:rPr lang="en-US" altLang="zh-TW" dirty="0" smtClean="0"/>
              <a:t>Find </a:t>
            </a:r>
            <a:r>
              <a:rPr lang="en-US" altLang="zh-TW" dirty="0"/>
              <a:t>the physical </a:t>
            </a:r>
            <a:r>
              <a:rPr lang="en-US" altLang="zh-TW" dirty="0" smtClean="0"/>
              <a:t>meaning</a:t>
            </a:r>
          </a:p>
          <a:p>
            <a:pPr lvl="1"/>
            <a:r>
              <a:rPr lang="en-US" altLang="zh-TW" dirty="0"/>
              <a:t>R</a:t>
            </a:r>
            <a:r>
              <a:rPr lang="en-US" altLang="zh-TW" dirty="0" smtClean="0"/>
              <a:t>educe </a:t>
            </a:r>
            <a:r>
              <a:rPr lang="en-US" altLang="zh-TW" dirty="0"/>
              <a:t>the quantity of </a:t>
            </a:r>
            <a:r>
              <a:rPr lang="en-US" altLang="zh-TW" dirty="0" smtClean="0"/>
              <a:t>data</a:t>
            </a:r>
          </a:p>
          <a:p>
            <a:r>
              <a:rPr lang="en-US" altLang="zh-TW" dirty="0" smtClean="0"/>
              <a:t>Distinguish “Posture” and ”Motion”</a:t>
            </a:r>
          </a:p>
          <a:p>
            <a:pPr lvl="1"/>
            <a:r>
              <a:rPr lang="en-US" altLang="zh-TW" dirty="0" smtClean="0"/>
              <a:t>Acceleration and Orientation</a:t>
            </a:r>
            <a:endParaRPr lang="zh-TW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82A2925-7CCB-4834-A370-9ADCE740D5D4}" type="slidenum">
              <a:rPr lang="zh-TW" altLang="en-US" smtClean="0"/>
              <a:pPr>
                <a:defRPr/>
              </a:pPr>
              <a:t>41</a:t>
            </a:fld>
            <a:endParaRPr lang="zh-TW" altLang="en-US" dirty="0"/>
          </a:p>
        </p:txBody>
      </p:sp>
      <p:pic>
        <p:nvPicPr>
          <p:cNvPr id="6" name="圖片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487" y="3615163"/>
            <a:ext cx="8591087" cy="319910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947902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Activity Recognition: Only Vital Sign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81000" y="1371600"/>
            <a:ext cx="8583488" cy="4895850"/>
          </a:xfrm>
        </p:spPr>
        <p:txBody>
          <a:bodyPr/>
          <a:lstStyle/>
          <a:p>
            <a:r>
              <a:rPr lang="en-US" altLang="zh-TW" dirty="0" smtClean="0"/>
              <a:t>The result of First Layer  2LDPMM</a:t>
            </a:r>
          </a:p>
          <a:p>
            <a:pPr lvl="1"/>
            <a:r>
              <a:rPr lang="en-US" altLang="zh-TW" dirty="0" smtClean="0"/>
              <a:t>Find 56 kinds of clusters (hand’s behaviors)</a:t>
            </a:r>
          </a:p>
          <a:p>
            <a:r>
              <a:rPr lang="en-US" altLang="zh-TW" dirty="0" smtClean="0"/>
              <a:t>One activity may have many kinds of hand’s behaviors</a:t>
            </a:r>
          </a:p>
          <a:p>
            <a:pPr lvl="1"/>
            <a:r>
              <a:rPr lang="en-US" altLang="zh-TW" dirty="0" smtClean="0"/>
              <a:t>In other words, one kind of hand’s behavior may occur in different activities</a:t>
            </a:r>
          </a:p>
          <a:p>
            <a:pPr lvl="1"/>
            <a:endParaRPr lang="zh-TW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82A2925-7CCB-4834-A370-9ADCE740D5D4}" type="slidenum">
              <a:rPr lang="zh-TW" altLang="en-US" smtClean="0"/>
              <a:pPr>
                <a:defRPr/>
              </a:pPr>
              <a:t>42</a:t>
            </a:fld>
            <a:endParaRPr lang="zh-TW" altLang="en-US" dirty="0"/>
          </a:p>
        </p:txBody>
      </p:sp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9790002"/>
              </p:ext>
            </p:extLst>
          </p:nvPr>
        </p:nvGraphicFramePr>
        <p:xfrm>
          <a:off x="179512" y="3599264"/>
          <a:ext cx="8712969" cy="2926080"/>
        </p:xfrm>
        <a:graphic>
          <a:graphicData uri="http://schemas.openxmlformats.org/drawingml/2006/table">
            <a:tbl>
              <a:tblPr firstRow="1" firstCol="1" bandRow="1"/>
              <a:tblGrid>
                <a:gridCol w="1450454"/>
                <a:gridCol w="405349"/>
                <a:gridCol w="406375"/>
                <a:gridCol w="405349"/>
                <a:gridCol w="406375"/>
                <a:gridCol w="406375"/>
                <a:gridCol w="405349"/>
                <a:gridCol w="406375"/>
                <a:gridCol w="405349"/>
                <a:gridCol w="406375"/>
                <a:gridCol w="550702"/>
                <a:gridCol w="583457"/>
                <a:gridCol w="724714"/>
                <a:gridCol w="583457"/>
                <a:gridCol w="583457"/>
                <a:gridCol w="583457"/>
              </a:tblGrid>
              <a:tr h="2159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sz="1600" b="1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imes New Roman" panose="02020603050405020304" pitchFamily="18" charset="0"/>
                        </a:rPr>
                        <a:t>Subject1</a:t>
                      </a:r>
                      <a:endParaRPr lang="zh-TW" sz="1600" b="1" dirty="0">
                        <a:solidFill>
                          <a:schemeClr val="accent6">
                            <a:lumMod val="50000"/>
                          </a:schemeClr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hb1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hb2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hb3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hb4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hb5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hb6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hb7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hb8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hb9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hb10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hb11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…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hb54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hb55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hb56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</a:tr>
              <a:tr h="2159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Watch TV</a:t>
                      </a:r>
                      <a:endParaRPr lang="zh-TW" sz="24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129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9D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229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C2C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…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</a:tr>
              <a:tr h="2159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Read Newspaper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2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268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B8B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…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</a:tr>
              <a:tr h="2159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Exercise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151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19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87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67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13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235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25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13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…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</a:tr>
              <a:tr h="2159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Meal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184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CB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78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9E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2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3F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zh-TW" sz="16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2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7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124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170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</a:tr>
              <a:tr h="2159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Play Pad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541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103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2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…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8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3F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5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8FB"/>
                    </a:solidFill>
                  </a:tcPr>
                </a:tc>
              </a:tr>
              <a:tr h="2159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Read Book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24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6F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575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1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…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5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7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</a:tr>
              <a:tr h="2159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Sweep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1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1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…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1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BF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</a:tr>
              <a:tr h="2159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Sleep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31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…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</a:tr>
              <a:tr h="2159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Wash Dishes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…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54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14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C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</a:tr>
              <a:tr h="2159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Go Out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1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8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…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1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BF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</a:tr>
              <a:tr h="2159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Other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zh-TW" sz="16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</a:tr>
            </a:tbl>
          </a:graphicData>
        </a:graphic>
      </p:graphicFrame>
      <p:sp>
        <p:nvSpPr>
          <p:cNvPr id="8" name="圓角矩形 7"/>
          <p:cNvSpPr/>
          <p:nvPr/>
        </p:nvSpPr>
        <p:spPr bwMode="auto">
          <a:xfrm>
            <a:off x="107505" y="3743280"/>
            <a:ext cx="1584176" cy="648000"/>
          </a:xfrm>
          <a:prstGeom prst="roundRect">
            <a:avLst>
              <a:gd name="adj" fmla="val 16667"/>
            </a:avLst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  <p:sp>
        <p:nvSpPr>
          <p:cNvPr id="9" name="圓角矩形 8"/>
          <p:cNvSpPr/>
          <p:nvPr/>
        </p:nvSpPr>
        <p:spPr bwMode="auto">
          <a:xfrm>
            <a:off x="1965176" y="3730263"/>
            <a:ext cx="590600" cy="1692000"/>
          </a:xfrm>
          <a:prstGeom prst="roundRect">
            <a:avLst>
              <a:gd name="adj" fmla="val 16667"/>
            </a:avLst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  <p:sp>
        <p:nvSpPr>
          <p:cNvPr id="10" name="圓角矩形 9"/>
          <p:cNvSpPr/>
          <p:nvPr/>
        </p:nvSpPr>
        <p:spPr bwMode="auto">
          <a:xfrm>
            <a:off x="-1" y="4550509"/>
            <a:ext cx="1691681" cy="828000"/>
          </a:xfrm>
          <a:prstGeom prst="roundRect">
            <a:avLst>
              <a:gd name="adj" fmla="val 16667"/>
            </a:avLst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  <p:sp>
        <p:nvSpPr>
          <p:cNvPr id="11" name="圓角矩形 10"/>
          <p:cNvSpPr/>
          <p:nvPr/>
        </p:nvSpPr>
        <p:spPr bwMode="auto">
          <a:xfrm>
            <a:off x="53751" y="4319719"/>
            <a:ext cx="1584176" cy="324000"/>
          </a:xfrm>
          <a:prstGeom prst="roundRect">
            <a:avLst>
              <a:gd name="adj" fmla="val 16667"/>
            </a:avLst>
          </a:prstGeom>
          <a:noFill/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  <p:sp>
        <p:nvSpPr>
          <p:cNvPr id="12" name="圓角矩形 11"/>
          <p:cNvSpPr/>
          <p:nvPr/>
        </p:nvSpPr>
        <p:spPr bwMode="auto">
          <a:xfrm>
            <a:off x="2699792" y="4293096"/>
            <a:ext cx="3816424" cy="360000"/>
          </a:xfrm>
          <a:prstGeom prst="roundRect">
            <a:avLst>
              <a:gd name="adj" fmla="val 16667"/>
            </a:avLst>
          </a:prstGeom>
          <a:noFill/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948056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1" grpId="1" animBg="1"/>
      <p:bldP spid="12" grpId="0" animBg="1"/>
      <p:bldP spid="12" grpId="1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Activity Recognition: Only Vital Sign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81000" y="1371600"/>
            <a:ext cx="8583488" cy="4895850"/>
          </a:xfrm>
        </p:spPr>
        <p:txBody>
          <a:bodyPr/>
          <a:lstStyle/>
          <a:p>
            <a:r>
              <a:rPr lang="en-US" altLang="zh-TW" dirty="0" smtClean="0"/>
              <a:t>The result of Second Layer  2LDPMM</a:t>
            </a:r>
          </a:p>
          <a:p>
            <a:pPr lvl="1"/>
            <a:r>
              <a:rPr lang="en-US" altLang="zh-TW" dirty="0" smtClean="0"/>
              <a:t>Find 16 kinds of clusters (actions of different activities)</a:t>
            </a:r>
          </a:p>
          <a:p>
            <a:r>
              <a:rPr lang="en-US" altLang="zh-TW" dirty="0" smtClean="0"/>
              <a:t>One activity may have many kinds of actions</a:t>
            </a:r>
          </a:p>
          <a:p>
            <a:pPr lvl="1"/>
            <a:r>
              <a:rPr lang="en-US" altLang="zh-TW" dirty="0" smtClean="0"/>
              <a:t>Having meal has different actions (Drinking, Eating, tec.)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82A2925-7CCB-4834-A370-9ADCE740D5D4}" type="slidenum">
              <a:rPr lang="zh-TW" altLang="en-US" smtClean="0"/>
              <a:pPr>
                <a:defRPr/>
              </a:pPr>
              <a:t>43</a:t>
            </a:fld>
            <a:endParaRPr lang="zh-TW" altLang="en-US" dirty="0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6173120"/>
              </p:ext>
            </p:extLst>
          </p:nvPr>
        </p:nvGraphicFramePr>
        <p:xfrm>
          <a:off x="-3" y="3284984"/>
          <a:ext cx="9144003" cy="2926080"/>
        </p:xfrm>
        <a:graphic>
          <a:graphicData uri="http://schemas.openxmlformats.org/drawingml/2006/table">
            <a:tbl>
              <a:tblPr firstRow="1" firstCol="1" bandRow="1"/>
              <a:tblGrid>
                <a:gridCol w="1547667"/>
                <a:gridCol w="474771"/>
                <a:gridCol w="474771"/>
                <a:gridCol w="474771"/>
                <a:gridCol w="474771"/>
                <a:gridCol w="474771"/>
                <a:gridCol w="474771"/>
                <a:gridCol w="474771"/>
                <a:gridCol w="474771"/>
                <a:gridCol w="474771"/>
                <a:gridCol w="474771"/>
                <a:gridCol w="474771"/>
                <a:gridCol w="474771"/>
                <a:gridCol w="474771"/>
                <a:gridCol w="474771"/>
                <a:gridCol w="474771"/>
                <a:gridCol w="474771"/>
              </a:tblGrid>
              <a:tr h="2159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sz="1600" b="1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imes New Roman" panose="02020603050405020304" pitchFamily="18" charset="0"/>
                        </a:rPr>
                        <a:t>Subject2</a:t>
                      </a:r>
                      <a:endParaRPr lang="zh-TW" sz="1600" b="1" dirty="0">
                        <a:solidFill>
                          <a:schemeClr val="accent6">
                            <a:lumMod val="50000"/>
                          </a:schemeClr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C1</a:t>
                      </a:r>
                      <a:endParaRPr lang="zh-TW" sz="24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C2</a:t>
                      </a:r>
                      <a:endParaRPr lang="zh-TW" sz="24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C3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C4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C5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C6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C7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C8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C9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C10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C11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C12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C13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C14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C15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C16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</a:tr>
              <a:tr h="2159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Watch TV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7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F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21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9D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41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C5C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</a:tr>
              <a:tr h="2159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Read Newspaper</a:t>
                      </a:r>
                      <a:endParaRPr lang="zh-TW" sz="24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2</a:t>
                      </a:r>
                      <a:endParaRPr lang="zh-TW" sz="24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9A9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2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9F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54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B3B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4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C2C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</a:tr>
              <a:tr h="2159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Exercise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115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3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1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1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</a:tr>
              <a:tr h="2159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Meal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9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76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12</a:t>
                      </a:r>
                      <a:endParaRPr lang="zh-TW" sz="24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26</a:t>
                      </a:r>
                      <a:endParaRPr lang="zh-TW" sz="24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101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1</a:t>
                      </a:r>
                      <a:endParaRPr lang="zh-TW" sz="24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BF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</a:tr>
              <a:tr h="2159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Play Pad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40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AFB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87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4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7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3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D0D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3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8E9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</a:tr>
              <a:tr h="2159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Read Book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2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9A9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9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B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108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3</a:t>
                      </a:r>
                      <a:endParaRPr lang="zh-TW" sz="24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D0D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</a:tr>
              <a:tr h="2159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Sweep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10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56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</a:tr>
              <a:tr h="2159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Sleep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13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286</a:t>
                      </a:r>
                      <a:endParaRPr lang="zh-TW" sz="24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</a:tr>
              <a:tr h="2159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Wash Dishes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4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BBB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4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164</a:t>
                      </a:r>
                      <a:endParaRPr lang="zh-TW" sz="24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</a:tr>
              <a:tr h="2159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Go Out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3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D0D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56</a:t>
                      </a:r>
                      <a:endParaRPr lang="zh-TW" sz="24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</a:tr>
              <a:tr h="2159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Other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1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CBC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2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CD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2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9F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1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BF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5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B3B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3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B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1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D8D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24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</a:tr>
            </a:tbl>
          </a:graphicData>
        </a:graphic>
      </p:graphicFrame>
      <p:sp>
        <p:nvSpPr>
          <p:cNvPr id="13" name="圓角矩形 12"/>
          <p:cNvSpPr/>
          <p:nvPr/>
        </p:nvSpPr>
        <p:spPr bwMode="auto">
          <a:xfrm>
            <a:off x="2449860" y="4203000"/>
            <a:ext cx="2448272" cy="360000"/>
          </a:xfrm>
          <a:prstGeom prst="roundRect">
            <a:avLst>
              <a:gd name="adj" fmla="val 16667"/>
            </a:avLst>
          </a:prstGeom>
          <a:noFill/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  <p:sp>
        <p:nvSpPr>
          <p:cNvPr id="14" name="圓角矩形 13"/>
          <p:cNvSpPr/>
          <p:nvPr/>
        </p:nvSpPr>
        <p:spPr bwMode="auto">
          <a:xfrm>
            <a:off x="259221" y="4228415"/>
            <a:ext cx="1061864" cy="360000"/>
          </a:xfrm>
          <a:prstGeom prst="roundRect">
            <a:avLst>
              <a:gd name="adj" fmla="val 16667"/>
            </a:avLst>
          </a:prstGeom>
          <a:noFill/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  <p:sp>
        <p:nvSpPr>
          <p:cNvPr id="15" name="圓角矩形 14"/>
          <p:cNvSpPr/>
          <p:nvPr/>
        </p:nvSpPr>
        <p:spPr bwMode="auto">
          <a:xfrm>
            <a:off x="5315644" y="3502590"/>
            <a:ext cx="468000" cy="1584000"/>
          </a:xfrm>
          <a:prstGeom prst="roundRect">
            <a:avLst>
              <a:gd name="adj" fmla="val 16667"/>
            </a:avLst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  <p:sp>
        <p:nvSpPr>
          <p:cNvPr id="16" name="圓角矩形 15"/>
          <p:cNvSpPr/>
          <p:nvPr/>
        </p:nvSpPr>
        <p:spPr bwMode="auto">
          <a:xfrm>
            <a:off x="-36512" y="3501080"/>
            <a:ext cx="1648483" cy="576000"/>
          </a:xfrm>
          <a:prstGeom prst="roundRect">
            <a:avLst>
              <a:gd name="adj" fmla="val 16667"/>
            </a:avLst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  <p:sp>
        <p:nvSpPr>
          <p:cNvPr id="17" name="圓角矩形 16"/>
          <p:cNvSpPr/>
          <p:nvPr/>
        </p:nvSpPr>
        <p:spPr bwMode="auto">
          <a:xfrm>
            <a:off x="107504" y="4725176"/>
            <a:ext cx="1224000" cy="288000"/>
          </a:xfrm>
          <a:prstGeom prst="roundRect">
            <a:avLst>
              <a:gd name="adj" fmla="val 16667"/>
            </a:avLst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79264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8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14" grpId="0" animBg="1"/>
      <p:bldP spid="14" grpId="1" animBg="1"/>
      <p:bldP spid="15" grpId="0" animBg="1"/>
      <p:bldP spid="16" grpId="0" animBg="1"/>
      <p:bldP spid="17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Activity Recognition: Only Vital Sign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81000" y="1371600"/>
            <a:ext cx="8583488" cy="4895850"/>
          </a:xfrm>
        </p:spPr>
        <p:txBody>
          <a:bodyPr/>
          <a:lstStyle/>
          <a:p>
            <a:r>
              <a:rPr lang="en-US" altLang="zh-TW" dirty="0"/>
              <a:t>The result of Second Layer  2LDPMM</a:t>
            </a:r>
          </a:p>
          <a:p>
            <a:pPr lvl="1"/>
            <a:r>
              <a:rPr lang="en-US" altLang="zh-TW" dirty="0"/>
              <a:t>Find 16 kinds of clusters (actions of different activities</a:t>
            </a:r>
            <a:r>
              <a:rPr lang="en-US" altLang="zh-TW" dirty="0" smtClean="0"/>
              <a:t>)</a:t>
            </a:r>
          </a:p>
          <a:p>
            <a:r>
              <a:rPr lang="en-US" altLang="zh-TW" dirty="0" smtClean="0"/>
              <a:t>The predicted result of a sequential data with 9 ADLs</a:t>
            </a:r>
          </a:p>
          <a:p>
            <a:pPr lvl="1"/>
            <a:r>
              <a:rPr lang="en-US" altLang="zh-TW" dirty="0" smtClean="0"/>
              <a:t>Some ADLs are hard to distinguish by only vital sign</a:t>
            </a:r>
          </a:p>
          <a:p>
            <a:pPr lvl="1"/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82A2925-7CCB-4834-A370-9ADCE740D5D4}" type="slidenum">
              <a:rPr lang="zh-TW" altLang="en-US" smtClean="0"/>
              <a:pPr>
                <a:defRPr/>
              </a:pPr>
              <a:t>44</a:t>
            </a:fld>
            <a:endParaRPr lang="zh-TW" altLang="en-US" dirty="0"/>
          </a:p>
        </p:txBody>
      </p:sp>
      <p:grpSp>
        <p:nvGrpSpPr>
          <p:cNvPr id="7" name="群組 6"/>
          <p:cNvGrpSpPr/>
          <p:nvPr/>
        </p:nvGrpSpPr>
        <p:grpSpPr>
          <a:xfrm>
            <a:off x="2498304" y="3338512"/>
            <a:ext cx="6408712" cy="3342401"/>
            <a:chOff x="1547664" y="3501008"/>
            <a:chExt cx="4824730" cy="2895389"/>
          </a:xfrm>
        </p:grpSpPr>
        <p:sp>
          <p:nvSpPr>
            <p:cNvPr id="6" name="矩形 5"/>
            <p:cNvSpPr/>
            <p:nvPr/>
          </p:nvSpPr>
          <p:spPr bwMode="auto">
            <a:xfrm>
              <a:off x="1619672" y="3501008"/>
              <a:ext cx="4752722" cy="2880320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</a:endParaRPr>
            </a:p>
          </p:txBody>
        </p:sp>
        <p:pic>
          <p:nvPicPr>
            <p:cNvPr id="11" name="圖片 10"/>
            <p:cNvPicPr/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0910"/>
            <a:stretch/>
          </p:blipFill>
          <p:spPr bwMode="auto">
            <a:xfrm>
              <a:off x="1547664" y="3507110"/>
              <a:ext cx="4824730" cy="2889287"/>
            </a:xfrm>
            <a:prstGeom prst="rect">
              <a:avLst/>
            </a:prstGeom>
            <a:noFill/>
          </p:spPr>
        </p:pic>
      </p:grpSp>
      <p:pic>
        <p:nvPicPr>
          <p:cNvPr id="12" name="圖片 11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845"/>
          <a:stretch/>
        </p:blipFill>
        <p:spPr bwMode="auto">
          <a:xfrm>
            <a:off x="-612576" y="3366400"/>
            <a:ext cx="3858357" cy="618039"/>
          </a:xfrm>
          <a:prstGeom prst="rect">
            <a:avLst/>
          </a:prstGeom>
          <a:noFill/>
        </p:spPr>
      </p:pic>
      <p:sp>
        <p:nvSpPr>
          <p:cNvPr id="8" name="圓角矩形 7"/>
          <p:cNvSpPr/>
          <p:nvPr/>
        </p:nvSpPr>
        <p:spPr bwMode="auto">
          <a:xfrm>
            <a:off x="3446004" y="5013176"/>
            <a:ext cx="1918084" cy="228185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-215957" y="5364505"/>
            <a:ext cx="29211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“Watch TV” and “Read” are overlapping in cluster C8</a:t>
            </a:r>
            <a:endParaRPr lang="zh-TW" alt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9" name="弧形接點 18"/>
          <p:cNvCxnSpPr/>
          <p:nvPr/>
        </p:nvCxnSpPr>
        <p:spPr bwMode="auto">
          <a:xfrm rot="10800000" flipV="1">
            <a:off x="2484931" y="5241361"/>
            <a:ext cx="1320218" cy="491896"/>
          </a:xfrm>
          <a:prstGeom prst="curvedConnector3">
            <a:avLst>
              <a:gd name="adj1" fmla="val -2543"/>
            </a:avLst>
          </a:prstGeom>
          <a:noFill/>
          <a:ln w="38100" cap="flat" cmpd="sng" algn="ctr">
            <a:solidFill>
              <a:srgbClr val="FF0000"/>
            </a:solidFill>
            <a:prstDash val="dash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621818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AR Results: Fusion Ambient and  Vital Sign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81000" y="1371600"/>
            <a:ext cx="8583488" cy="4895850"/>
          </a:xfrm>
        </p:spPr>
        <p:txBody>
          <a:bodyPr/>
          <a:lstStyle/>
          <a:p>
            <a:r>
              <a:rPr lang="en-US" altLang="zh-TW" dirty="0" smtClean="0"/>
              <a:t>The result of Non-parametric Hierarchical Activity Recognition Model</a:t>
            </a:r>
          </a:p>
          <a:p>
            <a:pPr lvl="1"/>
            <a:r>
              <a:rPr lang="en-US" altLang="zh-TW" dirty="0" smtClean="0"/>
              <a:t>Find 14 kinds of clusters (behaviors of different ADLs)</a:t>
            </a:r>
          </a:p>
          <a:p>
            <a:r>
              <a:rPr lang="en-US" altLang="zh-TW" dirty="0" smtClean="0"/>
              <a:t>One activity may have many kinds of behaviors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82A2925-7CCB-4834-A370-9ADCE740D5D4}" type="slidenum">
              <a:rPr lang="zh-TW" altLang="en-US" smtClean="0"/>
              <a:pPr>
                <a:defRPr/>
              </a:pPr>
              <a:t>45</a:t>
            </a:fld>
            <a:endParaRPr lang="zh-TW" altLang="en-US" dirty="0"/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3104565"/>
              </p:ext>
            </p:extLst>
          </p:nvPr>
        </p:nvGraphicFramePr>
        <p:xfrm>
          <a:off x="107510" y="3349815"/>
          <a:ext cx="8856978" cy="2926080"/>
        </p:xfrm>
        <a:graphic>
          <a:graphicData uri="http://schemas.openxmlformats.org/drawingml/2006/table">
            <a:tbl>
              <a:tblPr firstRow="1" firstCol="1" bandRow="1"/>
              <a:tblGrid>
                <a:gridCol w="1584174"/>
                <a:gridCol w="519486"/>
                <a:gridCol w="519486"/>
                <a:gridCol w="519486"/>
                <a:gridCol w="519486"/>
                <a:gridCol w="519486"/>
                <a:gridCol w="519486"/>
                <a:gridCol w="519486"/>
                <a:gridCol w="519486"/>
                <a:gridCol w="519486"/>
                <a:gridCol w="519486"/>
                <a:gridCol w="519486"/>
                <a:gridCol w="519486"/>
                <a:gridCol w="519486"/>
                <a:gridCol w="519486"/>
              </a:tblGrid>
              <a:tr h="2159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sz="1600" b="1" dirty="0" smtClean="0">
                          <a:solidFill>
                            <a:srgbClr val="800000"/>
                          </a:solidFill>
                          <a:effectLst/>
                          <a:latin typeface="Times New Roman" panose="02020603050405020304" pitchFamily="18" charset="0"/>
                        </a:rPr>
                        <a:t>Subject1</a:t>
                      </a:r>
                      <a:endParaRPr lang="zh-TW" sz="1600" b="1" dirty="0">
                        <a:solidFill>
                          <a:srgbClr val="8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C1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C2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C3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C4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C5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C6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C7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C8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C9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C10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C11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C12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C13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C14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</a:tr>
              <a:tr h="2159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Watch TV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21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42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6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9E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</a:tr>
              <a:tr h="2159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Read</a:t>
                      </a:r>
                      <a:r>
                        <a:rPr lang="en-US" sz="1600" kern="100" baseline="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 </a:t>
                      </a:r>
                      <a:r>
                        <a:rPr lang="en-US" sz="1600" kern="0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Newspaper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62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2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6F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</a:tr>
              <a:tr h="2159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Exercise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119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</a:tr>
              <a:tr h="2159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Meal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26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107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90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2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BF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</a:tr>
              <a:tr h="2159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Play Pad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89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45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3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9F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</a:tr>
              <a:tr h="2159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Read Book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2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6F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124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</a:tr>
              <a:tr h="2159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Sweep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64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2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8FA"/>
                    </a:solidFill>
                  </a:tcPr>
                </a:tc>
              </a:tr>
              <a:tr h="2159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Sleep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297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2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8FA"/>
                    </a:solidFill>
                  </a:tcPr>
                </a:tc>
              </a:tr>
              <a:tr h="2159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Wash Dishes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172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</a:tr>
              <a:tr h="2159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Go Out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59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</a:tr>
              <a:tr h="2159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Other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1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5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2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AF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1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BF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3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3F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1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AF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1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2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BF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4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3F5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08284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AR Results: Fusion Ambient and  Vital Sign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81000" y="1371600"/>
            <a:ext cx="8583488" cy="4895850"/>
          </a:xfrm>
        </p:spPr>
        <p:txBody>
          <a:bodyPr/>
          <a:lstStyle/>
          <a:p>
            <a:r>
              <a:rPr lang="en-US" altLang="zh-TW" dirty="0" smtClean="0"/>
              <a:t>The labeling interface for building automatic ADL-aware healthcare system</a:t>
            </a:r>
          </a:p>
          <a:p>
            <a:pPr lvl="1"/>
            <a:r>
              <a:rPr lang="en-US" altLang="zh-TW" dirty="0" smtClean="0"/>
              <a:t>According to 16 kinds of recognized clusters, each cluster represent one ADL</a:t>
            </a:r>
          </a:p>
          <a:p>
            <a:pPr lvl="1"/>
            <a:r>
              <a:rPr lang="en-US" altLang="zh-TW" dirty="0" smtClean="0"/>
              <a:t>One color represents one cluster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82A2925-7CCB-4834-A370-9ADCE740D5D4}" type="slidenum">
              <a:rPr lang="zh-TW" altLang="en-US" smtClean="0"/>
              <a:pPr>
                <a:defRPr/>
              </a:pPr>
              <a:t>46</a:t>
            </a:fld>
            <a:endParaRPr lang="zh-TW" altLang="en-US" dirty="0"/>
          </a:p>
        </p:txBody>
      </p:sp>
      <p:pic>
        <p:nvPicPr>
          <p:cNvPr id="7" name="圖片 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773" y="3793553"/>
            <a:ext cx="8691715" cy="216024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775818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AR Results: Fusion Ambient and  Vital Sign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81000" y="1371600"/>
            <a:ext cx="8583488" cy="4895850"/>
          </a:xfrm>
        </p:spPr>
        <p:txBody>
          <a:bodyPr/>
          <a:lstStyle/>
          <a:p>
            <a:r>
              <a:rPr lang="en-US" altLang="zh-TW" dirty="0" smtClean="0"/>
              <a:t>Accuracies of each ADL and all ADLs</a:t>
            </a:r>
          </a:p>
          <a:p>
            <a:pPr lvl="1"/>
            <a:endParaRPr lang="en-US" altLang="zh-TW" dirty="0" smtClean="0"/>
          </a:p>
          <a:p>
            <a:pPr lvl="1"/>
            <a:endParaRPr lang="en-US" altLang="zh-TW" dirty="0"/>
          </a:p>
          <a:p>
            <a:pPr lvl="1"/>
            <a:r>
              <a:rPr lang="en-US" altLang="zh-TW" dirty="0" smtClean="0"/>
              <a:t>That the TP of each cluster is its dominated ADL</a:t>
            </a:r>
          </a:p>
          <a:p>
            <a:pPr lvl="1"/>
            <a:r>
              <a:rPr lang="en-US" altLang="zh-TW" dirty="0" smtClean="0"/>
              <a:t>The accuracy of fusion result is up to 97.4846%</a:t>
            </a:r>
          </a:p>
          <a:p>
            <a:pPr lvl="1"/>
            <a:endParaRPr lang="en-US" altLang="zh-TW" dirty="0"/>
          </a:p>
          <a:p>
            <a:pPr lvl="1"/>
            <a:endParaRPr lang="en-US" altLang="zh-TW" dirty="0" smtClean="0"/>
          </a:p>
          <a:p>
            <a:pPr marL="457200" lvl="1" indent="0">
              <a:buNone/>
            </a:pPr>
            <a:endParaRPr lang="en-US" altLang="zh-TW" dirty="0" smtClean="0"/>
          </a:p>
          <a:p>
            <a:r>
              <a:rPr lang="en-US" altLang="zh-TW" dirty="0" smtClean="0"/>
              <a:t>The accuracies of only ambient and only vital sign:</a:t>
            </a:r>
          </a:p>
          <a:p>
            <a:pPr lvl="1"/>
            <a:r>
              <a:rPr lang="en-US" altLang="zh-TW" dirty="0" smtClean="0"/>
              <a:t>Only ambient data </a:t>
            </a:r>
            <a:r>
              <a:rPr lang="en-US" altLang="zh-TW" dirty="0"/>
              <a:t>is </a:t>
            </a:r>
            <a:r>
              <a:rPr lang="en-US" altLang="zh-TW" dirty="0" smtClean="0"/>
              <a:t>83.6175%</a:t>
            </a:r>
          </a:p>
          <a:p>
            <a:pPr lvl="1"/>
            <a:r>
              <a:rPr lang="en-US" altLang="zh-TW" dirty="0" smtClean="0"/>
              <a:t>Only vital sign data </a:t>
            </a:r>
            <a:r>
              <a:rPr lang="en-US" altLang="zh-TW" dirty="0"/>
              <a:t>is </a:t>
            </a:r>
            <a:r>
              <a:rPr lang="en-US" altLang="zh-TW" dirty="0" smtClean="0"/>
              <a:t>83.7175%</a:t>
            </a:r>
          </a:p>
          <a:p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82A2925-7CCB-4834-A370-9ADCE740D5D4}" type="slidenum">
              <a:rPr lang="zh-TW" altLang="en-US" smtClean="0"/>
              <a:pPr>
                <a:defRPr/>
              </a:pPr>
              <a:t>47</a:t>
            </a:fld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899592" y="1988840"/>
                <a:ext cx="5616624" cy="62991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zh-TW" altLang="en-US" sz="1800">
                          <a:latin typeface="Cambria Math" panose="02040503050406030204" pitchFamily="18" charset="0"/>
                        </a:rPr>
                        <m:t>A</m:t>
                      </m:r>
                      <m:r>
                        <m:rPr>
                          <m:sty m:val="p"/>
                        </m:rPr>
                        <a:rPr lang="zh-TW" altLang="en-US" sz="1800" i="0">
                          <a:latin typeface="Cambria Math" panose="02040503050406030204" pitchFamily="18" charset="0"/>
                        </a:rPr>
                        <m:t>ccuracy</m:t>
                      </m:r>
                      <m:r>
                        <a:rPr lang="zh-TW" altLang="en-US" sz="1800" i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zh-TW" alt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zh-TW" altLang="en-US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TW" altLang="en-US" sz="1800" i="1">
                                  <a:latin typeface="Cambria Math" panose="02040503050406030204" pitchFamily="18" charset="0"/>
                                </a:rPr>
                                <m:t>𝑇𝑟𝑢𝑒𝑃𝑜𝑠𝑖𝑡𝑖𝑣𝑒</m:t>
                              </m:r>
                              <m:r>
                                <a:rPr lang="zh-TW" altLang="en-US" sz="1800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zh-TW" altLang="en-US" sz="1800" i="1">
                                  <a:latin typeface="Cambria Math" panose="02040503050406030204" pitchFamily="18" charset="0"/>
                                </a:rPr>
                                <m:t>𝑇𝑟𝑢𝑒𝑁𝑒𝑔𝑎𝑡𝑖𝑣𝑒</m:t>
                              </m:r>
                            </m:e>
                          </m:d>
                        </m:num>
                        <m:den>
                          <m:r>
                            <a:rPr lang="zh-TW" altLang="en-US" sz="1800" i="1">
                              <a:latin typeface="Cambria Math" panose="02040503050406030204" pitchFamily="18" charset="0"/>
                            </a:rPr>
                            <m:t>𝐴𝑙𝑙</m:t>
                          </m:r>
                          <m:r>
                            <a:rPr lang="zh-TW" altLang="en-US" sz="1800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zh-TW" altLang="en-US" sz="1800" i="1">
                              <a:latin typeface="Cambria Math" panose="02040503050406030204" pitchFamily="18" charset="0"/>
                            </a:rPr>
                            <m:t>𝑖𝑛𝑠𝑡𝑎𝑛𝑐𝑒𝑠</m:t>
                          </m:r>
                        </m:den>
                      </m:f>
                    </m:oMath>
                  </m:oMathPara>
                </a14:m>
                <a:endParaRPr lang="zh-TW" altLang="en-US" sz="1800" dirty="0"/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592" y="1988840"/>
                <a:ext cx="5616624" cy="629916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9219148"/>
              </p:ext>
            </p:extLst>
          </p:nvPr>
        </p:nvGraphicFramePr>
        <p:xfrm>
          <a:off x="381000" y="3789040"/>
          <a:ext cx="8511480" cy="975360"/>
        </p:xfrm>
        <a:graphic>
          <a:graphicData uri="http://schemas.openxmlformats.org/drawingml/2006/table">
            <a:tbl>
              <a:tblPr firstRow="1" firstCol="1" bandRow="1"/>
              <a:tblGrid>
                <a:gridCol w="1000537"/>
                <a:gridCol w="682813"/>
                <a:gridCol w="682813"/>
                <a:gridCol w="682813"/>
                <a:gridCol w="682813"/>
                <a:gridCol w="682813"/>
                <a:gridCol w="682813"/>
                <a:gridCol w="682813"/>
                <a:gridCol w="682813"/>
                <a:gridCol w="682813"/>
                <a:gridCol w="682813"/>
                <a:gridCol w="682813"/>
              </a:tblGrid>
              <a:tr h="2159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Activity</a:t>
                      </a:r>
                      <a:endParaRPr lang="zh-TW" sz="24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Watch TV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99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Read Newspaper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9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Exercise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Meal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Play Pad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Read Book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Sweep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Sleep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Wash Dishes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Go Out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99"/>
                    </a:solidFill>
                  </a:tcPr>
                </a:tc>
              </a:tr>
              <a:tr h="2159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Accuracy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0.9844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1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0.9834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1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0.9054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0.9764</a:t>
                      </a:r>
                      <a:endParaRPr lang="zh-TW" sz="24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0.9846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0.9966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0.9773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0.9403</a:t>
                      </a:r>
                      <a:endParaRPr lang="zh-TW" sz="24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5900">
                <a:tc gridSpan="3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Average Accuracy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9">
                  <a:txBody>
                    <a:bodyPr/>
                    <a:lstStyle/>
                    <a:p>
                      <a:pPr indent="127000"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0.974846</a:t>
                      </a:r>
                      <a:endParaRPr lang="zh-TW" sz="24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7780" marR="17780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BF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46545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Discovering New Activity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81000" y="1371600"/>
            <a:ext cx="8583488" cy="4895850"/>
          </a:xfrm>
        </p:spPr>
        <p:txBody>
          <a:bodyPr/>
          <a:lstStyle/>
          <a:p>
            <a:r>
              <a:rPr lang="en-US" altLang="zh-TW" dirty="0" smtClean="0"/>
              <a:t>Adaptive learning can discover new activity and learn it</a:t>
            </a:r>
          </a:p>
          <a:p>
            <a:pPr lvl="1"/>
            <a:r>
              <a:rPr lang="en-US" altLang="zh-TW" dirty="0" smtClean="0"/>
              <a:t>We test one new ADL: playing iPad </a:t>
            </a:r>
            <a:r>
              <a:rPr lang="en-US" altLang="zh-TW" dirty="0"/>
              <a:t>o</a:t>
            </a:r>
            <a:r>
              <a:rPr lang="en-US" altLang="zh-TW" dirty="0" smtClean="0"/>
              <a:t>n the bed</a:t>
            </a:r>
          </a:p>
          <a:p>
            <a:r>
              <a:rPr lang="en-US" altLang="zh-TW" dirty="0" smtClean="0"/>
              <a:t>The similarity function computes all known ADLs’ similarity score</a:t>
            </a:r>
          </a:p>
          <a:p>
            <a:pPr lvl="1"/>
            <a:r>
              <a:rPr lang="en-US" altLang="zh-TW" dirty="0" smtClean="0"/>
              <a:t>The highest score of ADL is “Play pad”</a:t>
            </a:r>
          </a:p>
          <a:p>
            <a:pPr lvl="1"/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82A2925-7CCB-4834-A370-9ADCE740D5D4}" type="slidenum">
              <a:rPr lang="zh-TW" altLang="en-US" smtClean="0"/>
              <a:pPr>
                <a:defRPr/>
              </a:pPr>
              <a:t>48</a:t>
            </a:fld>
            <a:endParaRPr lang="zh-TW" altLang="en-US" dirty="0"/>
          </a:p>
        </p:txBody>
      </p:sp>
      <p:pic>
        <p:nvPicPr>
          <p:cNvPr id="7" name="圖片 6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2580" y="3876119"/>
            <a:ext cx="5219700" cy="3009265"/>
          </a:xfrm>
          <a:prstGeom prst="rect">
            <a:avLst/>
          </a:prstGeom>
          <a:noFill/>
        </p:spPr>
      </p:pic>
      <p:sp>
        <p:nvSpPr>
          <p:cNvPr id="8" name="圓角矩形 7"/>
          <p:cNvSpPr/>
          <p:nvPr/>
        </p:nvSpPr>
        <p:spPr bwMode="auto">
          <a:xfrm>
            <a:off x="3563888" y="4797152"/>
            <a:ext cx="3347492" cy="1057865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331351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95536" y="404664"/>
            <a:ext cx="8568952" cy="679104"/>
          </a:xfrm>
        </p:spPr>
        <p:txBody>
          <a:bodyPr/>
          <a:lstStyle/>
          <a:p>
            <a:r>
              <a:rPr lang="en-US" altLang="zh-TW" dirty="0" smtClean="0"/>
              <a:t>Performance of Online Activity Recognition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81000" y="1371600"/>
            <a:ext cx="8583488" cy="4895850"/>
          </a:xfrm>
        </p:spPr>
        <p:txBody>
          <a:bodyPr/>
          <a:lstStyle/>
          <a:p>
            <a:r>
              <a:rPr lang="en-US" altLang="zh-TW" dirty="0" smtClean="0"/>
              <a:t>Testing 10 folds cross-validation of online AR model</a:t>
            </a:r>
          </a:p>
          <a:p>
            <a:pPr lvl="1"/>
            <a:r>
              <a:rPr lang="en-US" altLang="zh-TW" dirty="0" smtClean="0"/>
              <a:t>Using labeling data from </a:t>
            </a:r>
            <a:r>
              <a:rPr lang="en-US" altLang="zh-TW" dirty="0" smtClean="0"/>
              <a:t>NHARM</a:t>
            </a:r>
          </a:p>
          <a:p>
            <a:pPr lvl="1"/>
            <a:r>
              <a:rPr lang="en-US" altLang="zh-TW" dirty="0"/>
              <a:t>3 individual subjects for single-user activity </a:t>
            </a:r>
            <a:r>
              <a:rPr lang="en-US" altLang="zh-TW" dirty="0" smtClean="0"/>
              <a:t>experiments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The precision each subject are 97.8%, </a:t>
            </a:r>
            <a:r>
              <a:rPr lang="en-US" altLang="zh-TW" dirty="0" smtClean="0"/>
              <a:t>98.7%, 96.5%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Average precision is up to </a:t>
            </a:r>
            <a:r>
              <a:rPr lang="en-US" altLang="zh-TW" dirty="0" smtClean="0"/>
              <a:t>97.67%</a:t>
            </a:r>
            <a:endParaRPr lang="en-US" altLang="zh-TW" dirty="0" smtClean="0"/>
          </a:p>
          <a:p>
            <a:pPr lvl="1"/>
            <a:endParaRPr lang="en-US" altLang="zh-TW" dirty="0"/>
          </a:p>
          <a:p>
            <a:pPr lvl="1"/>
            <a:endParaRPr lang="en-US" altLang="zh-TW" dirty="0" smtClean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82A2925-7CCB-4834-A370-9ADCE740D5D4}" type="slidenum">
              <a:rPr lang="zh-TW" altLang="en-US" smtClean="0"/>
              <a:pPr>
                <a:defRPr/>
              </a:pPr>
              <a:t>49</a:t>
            </a:fld>
            <a:endParaRPr lang="zh-TW" altLang="en-US" dirty="0"/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235183"/>
              </p:ext>
            </p:extLst>
          </p:nvPr>
        </p:nvGraphicFramePr>
        <p:xfrm>
          <a:off x="395536" y="3573016"/>
          <a:ext cx="8568952" cy="3187864"/>
        </p:xfrm>
        <a:graphic>
          <a:graphicData uri="http://schemas.openxmlformats.org/drawingml/2006/table">
            <a:tbl>
              <a:tblPr firstRow="1" firstCol="1" bandRow="1"/>
              <a:tblGrid>
                <a:gridCol w="1656184"/>
                <a:gridCol w="1152128"/>
                <a:gridCol w="1152128"/>
                <a:gridCol w="1152128"/>
                <a:gridCol w="1152128"/>
                <a:gridCol w="1152128"/>
                <a:gridCol w="1152128"/>
              </a:tblGrid>
              <a:tr h="0"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Activity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99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600" b="1" kern="100" dirty="0" smtClea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Subject 1</a:t>
                      </a:r>
                      <a:endParaRPr lang="zh-TW" sz="1600" b="1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pattFill prst="pct30">
                      <a:fgClr>
                        <a:srgbClr val="FFFF00"/>
                      </a:fgClr>
                      <a:bgClr>
                        <a:srgbClr val="FFFFCA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30">
                      <a:fgClr>
                        <a:srgbClr val="FFFF00"/>
                      </a:fgClr>
                      <a:bgClr>
                        <a:srgbClr val="FFFFCA"/>
                      </a:bgClr>
                    </a:patt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b="1" kern="100" dirty="0" smtClea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Subject 2</a:t>
                      </a:r>
                      <a:endParaRPr lang="zh-TW" altLang="zh-TW" sz="1600" b="1" kern="100" dirty="0" smtClean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pattFill prst="pct30">
                      <a:fgClr>
                        <a:srgbClr val="FFFF00"/>
                      </a:fgClr>
                      <a:bgClr>
                        <a:srgbClr val="FFFFCA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30">
                      <a:fgClr>
                        <a:srgbClr val="FFFF00"/>
                      </a:fgClr>
                      <a:bgClr>
                        <a:srgbClr val="FFFFCA"/>
                      </a:bgClr>
                    </a:patt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b="1" kern="100" dirty="0" smtClea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Subject 3</a:t>
                      </a:r>
                      <a:endParaRPr lang="zh-TW" altLang="zh-TW" sz="1600" b="1" kern="100" dirty="0" smtClean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pattFill prst="pct30">
                      <a:fgClr>
                        <a:srgbClr val="FFFF00"/>
                      </a:fgClr>
                      <a:bgClr>
                        <a:srgbClr val="FFFFCA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30">
                      <a:fgClr>
                        <a:srgbClr val="FFFF00"/>
                      </a:fgClr>
                      <a:bgClr>
                        <a:srgbClr val="FFFFCA"/>
                      </a:bgClr>
                    </a:pattFill>
                  </a:tcPr>
                </a:tc>
              </a:tr>
              <a:tr h="261784">
                <a:tc vMerge="1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30">
                      <a:fgClr>
                        <a:srgbClr val="FFFF00"/>
                      </a:fgClr>
                      <a:bgClr>
                        <a:srgbClr val="FFFFCA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Precision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30">
                      <a:fgClr>
                        <a:srgbClr val="FFFF00"/>
                      </a:fgClr>
                      <a:bgClr>
                        <a:srgbClr val="FFFFCA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Recall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30">
                      <a:fgClr>
                        <a:srgbClr val="FFFF00"/>
                      </a:fgClr>
                      <a:bgClr>
                        <a:srgbClr val="FFFFCA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Precision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30">
                      <a:fgClr>
                        <a:srgbClr val="FFFF00"/>
                      </a:fgClr>
                      <a:bgClr>
                        <a:srgbClr val="FFFFCA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Recall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30">
                      <a:fgClr>
                        <a:srgbClr val="FFFF00"/>
                      </a:fgClr>
                      <a:bgClr>
                        <a:srgbClr val="FFFFCA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Precision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30">
                      <a:fgClr>
                        <a:srgbClr val="FFFF00"/>
                      </a:fgClr>
                      <a:bgClr>
                        <a:srgbClr val="FFFFCA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Recall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30">
                      <a:fgClr>
                        <a:srgbClr val="FFFF00"/>
                      </a:fgClr>
                      <a:bgClr>
                        <a:srgbClr val="FFFFCA"/>
                      </a:bgClr>
                    </a:patt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Watch TV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100%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97.6%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kern="10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+mn-cs"/>
                        </a:rPr>
                        <a:t>99.4%</a:t>
                      </a:r>
                      <a:endParaRPr lang="zh-TW" altLang="en-US" sz="16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kern="10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+mn-cs"/>
                        </a:rPr>
                        <a:t>98.9%</a:t>
                      </a:r>
                      <a:endParaRPr lang="zh-TW" altLang="en-US" sz="16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600" kern="100" dirty="0" smtClea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99.3%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600" kern="100" dirty="0" smtClea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100%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Play Pad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95.7%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84.6%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kern="10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+mn-cs"/>
                        </a:rPr>
                        <a:t>99.7%</a:t>
                      </a:r>
                      <a:endParaRPr lang="zh-TW" altLang="en-US" sz="16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kern="10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+mn-cs"/>
                        </a:rPr>
                        <a:t>99.2%</a:t>
                      </a:r>
                      <a:endParaRPr lang="zh-TW" altLang="en-US" sz="16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600" kern="100" dirty="0" smtClea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88.9%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600" kern="100" dirty="0" smtClea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99.0%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Meal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100%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99.6%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kern="10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+mn-cs"/>
                        </a:rPr>
                        <a:t>97.7%</a:t>
                      </a:r>
                      <a:endParaRPr lang="zh-TW" altLang="en-US" sz="16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kern="10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+mn-cs"/>
                        </a:rPr>
                        <a:t>100%</a:t>
                      </a:r>
                      <a:endParaRPr lang="zh-TW" altLang="en-US" sz="16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600" kern="100" dirty="0" smtClea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94.6%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600" kern="100" dirty="0" smtClea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99.0%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Read Book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98.4%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97.4%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kern="10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+mn-cs"/>
                        </a:rPr>
                        <a:t>100%</a:t>
                      </a:r>
                      <a:endParaRPr lang="zh-TW" altLang="en-US" sz="16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kern="10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+mn-cs"/>
                        </a:rPr>
                        <a:t>100%</a:t>
                      </a:r>
                      <a:endParaRPr lang="zh-TW" altLang="en-US" sz="16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600" kern="100" dirty="0" smtClea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100%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600" kern="100" dirty="0" smtClea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83.1%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Read </a:t>
                      </a:r>
                      <a:r>
                        <a:rPr lang="en-US" sz="1600" kern="100" dirty="0" smtClea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Newspaper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91.4%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94.4%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kern="10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+mn-cs"/>
                        </a:rPr>
                        <a:t>91.7%</a:t>
                      </a:r>
                      <a:endParaRPr lang="zh-TW" altLang="en-US" sz="16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kern="10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+mn-cs"/>
                        </a:rPr>
                        <a:t>100%</a:t>
                      </a:r>
                      <a:endParaRPr lang="zh-TW" altLang="en-US" sz="16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600" kern="100" dirty="0" smtClea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97.3%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600" kern="100" dirty="0" smtClea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100%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Go out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91.5%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97%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600" kern="10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+mn-cs"/>
                        </a:rPr>
                        <a:t>-</a:t>
                      </a:r>
                      <a:endParaRPr lang="zh-TW" sz="16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600" kern="10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+mn-cs"/>
                        </a:rPr>
                        <a:t>-</a:t>
                      </a:r>
                      <a:endParaRPr lang="zh-TW" sz="16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600" kern="100" dirty="0" smtClea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87.1%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600" kern="100" dirty="0" smtClea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100%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Exercise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97%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100%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600" kern="100" dirty="0" smtClea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95.2%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600" kern="100" dirty="0" smtClea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100%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600" kern="100" dirty="0" smtClea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95.9%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600" kern="100" dirty="0" smtClea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100%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Sweep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97.6%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99.2%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600" kern="100" dirty="0" smtClea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99.4%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600" kern="100" dirty="0" smtClea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98.9%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600" kern="100" dirty="0" smtClea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98.1%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600" kern="100" dirty="0" smtClea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100%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Sleep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100%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99%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600" kern="100" dirty="0" smtClea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99.0%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600" kern="100" dirty="0" smtClea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99.8%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600" kern="100" dirty="0" smtClea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100%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600" kern="100" dirty="0" smtClea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100%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Wash Dishes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97.2%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100%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600" kern="100" dirty="0" smtClea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97.6%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600" kern="100" dirty="0" smtClea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100%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600" kern="100" dirty="0" smtClea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96.9%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600" kern="100" dirty="0" smtClea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100%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600" b="1" kern="100" dirty="0" smtClea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Overall</a:t>
                      </a:r>
                      <a:endParaRPr lang="zh-TW" sz="1600" b="1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600" b="1" kern="100" dirty="0" smtClea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97.8%</a:t>
                      </a:r>
                      <a:endParaRPr lang="zh-TW" sz="1600" b="1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600" b="1" kern="100" dirty="0" smtClea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97.8%</a:t>
                      </a:r>
                      <a:endParaRPr lang="zh-TW" sz="1600" b="1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600" b="1" kern="100" dirty="0" smtClea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98.7%</a:t>
                      </a:r>
                      <a:endParaRPr lang="zh-TW" sz="1600" b="1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600" b="1" kern="100" dirty="0" smtClea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99.4%</a:t>
                      </a:r>
                      <a:endParaRPr lang="zh-TW" sz="1600" b="1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600" b="1" kern="100" dirty="0" smtClea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96.5%</a:t>
                      </a:r>
                      <a:endParaRPr lang="zh-TW" sz="1600" b="1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600" b="1" kern="100" dirty="0" smtClea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97.6%</a:t>
                      </a:r>
                      <a:endParaRPr lang="zh-TW" sz="1600" b="1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55609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Objective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81000" y="1371600"/>
            <a:ext cx="8439472" cy="4895850"/>
          </a:xfrm>
        </p:spPr>
        <p:txBody>
          <a:bodyPr/>
          <a:lstStyle/>
          <a:p>
            <a:pPr algn="just"/>
            <a:r>
              <a:rPr lang="en-US" altLang="zh-TW" dirty="0" smtClean="0"/>
              <a:t>We</a:t>
            </a:r>
            <a:r>
              <a:rPr lang="en-US" altLang="zh-TW" dirty="0" smtClean="0"/>
              <a:t> </a:t>
            </a:r>
            <a:r>
              <a:rPr lang="en-US" altLang="zh-TW" dirty="0" smtClean="0"/>
              <a:t>propose a system </a:t>
            </a:r>
            <a:r>
              <a:rPr lang="en-US" altLang="zh-TW" dirty="0" smtClean="0"/>
              <a:t>that helps </a:t>
            </a:r>
            <a:r>
              <a:rPr lang="en-US" altLang="zh-TW" dirty="0" smtClean="0"/>
              <a:t>caregivers </a:t>
            </a:r>
            <a:r>
              <a:rPr lang="en-US" altLang="zh-TW" dirty="0" smtClean="0"/>
              <a:t>recognize elders</a:t>
            </a:r>
            <a:r>
              <a:rPr lang="en-US" altLang="zh-TW" dirty="0" smtClean="0"/>
              <a:t>’ ADL in their home</a:t>
            </a:r>
          </a:p>
          <a:p>
            <a:pPr lvl="1" algn="just">
              <a:lnSpc>
                <a:spcPct val="150000"/>
              </a:lnSpc>
            </a:pPr>
            <a:r>
              <a:rPr lang="en-US" altLang="zh-TW" sz="2400" dirty="0" smtClean="0"/>
              <a:t>Monitoring elders activity in </a:t>
            </a:r>
            <a:r>
              <a:rPr lang="en-US" altLang="zh-TW" sz="2400" dirty="0" smtClean="0"/>
              <a:t>real-time</a:t>
            </a:r>
          </a:p>
          <a:p>
            <a:pPr lvl="1" algn="just">
              <a:lnSpc>
                <a:spcPct val="150000"/>
              </a:lnSpc>
            </a:pPr>
            <a:r>
              <a:rPr lang="en-US" altLang="zh-TW" sz="2400" dirty="0"/>
              <a:t>Discovering </a:t>
            </a:r>
            <a:r>
              <a:rPr lang="en-US" altLang="zh-TW" sz="2400" dirty="0" smtClean="0"/>
              <a:t>new activity</a:t>
            </a:r>
            <a:endParaRPr lang="en-US" altLang="zh-TW" sz="2400" dirty="0"/>
          </a:p>
          <a:p>
            <a:pPr>
              <a:lnSpc>
                <a:spcPct val="150000"/>
              </a:lnSpc>
            </a:pPr>
            <a:r>
              <a:rPr lang="en-US" altLang="zh-TW" dirty="0" smtClean="0"/>
              <a:t>A nonparametric semi-supervised learning method is proposed to build the activity recognition</a:t>
            </a:r>
            <a:r>
              <a:rPr lang="zh-TW" altLang="en-US" dirty="0" smtClean="0"/>
              <a:t> </a:t>
            </a:r>
            <a:r>
              <a:rPr lang="en-US" altLang="zh-TW" dirty="0" smtClean="0"/>
              <a:t>(AR) model</a:t>
            </a:r>
            <a:endParaRPr lang="en-US" altLang="zh-TW" dirty="0" smtClean="0"/>
          </a:p>
          <a:p>
            <a:pPr lvl="1">
              <a:lnSpc>
                <a:spcPct val="150000"/>
              </a:lnSpc>
            </a:pPr>
            <a:r>
              <a:rPr lang="en-US" altLang="zh-TW" sz="2400" dirty="0" smtClean="0"/>
              <a:t>Labeling activity with lower efforts</a:t>
            </a:r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82A2925-7CCB-4834-A370-9ADCE740D5D4}" type="slidenum">
              <a:rPr lang="zh-TW" altLang="en-US" smtClean="0"/>
              <a:pPr>
                <a:defRPr/>
              </a:pPr>
              <a:t>5</a:t>
            </a:fld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192" y="1916832"/>
            <a:ext cx="2448272" cy="183620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673777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TW" sz="4000" dirty="0" smtClean="0"/>
              <a:t>Outline</a:t>
            </a:r>
            <a:r>
              <a:rPr lang="en-US" altLang="zh-TW" dirty="0" smtClean="0"/>
              <a:t> </a:t>
            </a:r>
            <a:endParaRPr lang="zh-TW" altLang="en-US" dirty="0"/>
          </a:p>
        </p:txBody>
      </p:sp>
      <p:sp>
        <p:nvSpPr>
          <p:cNvPr id="46082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200000"/>
              </a:lnSpc>
            </a:pPr>
            <a:r>
              <a:rPr lang="en-US" altLang="zh-TW" sz="2600" b="1" dirty="0" smtClean="0">
                <a:solidFill>
                  <a:schemeClr val="bg1">
                    <a:lumMod val="75000"/>
                  </a:schemeClr>
                </a:solidFill>
                <a:latin typeface="Helvetica"/>
                <a:cs typeface="Helvetica"/>
              </a:rPr>
              <a:t>Introduction</a:t>
            </a:r>
          </a:p>
          <a:p>
            <a:pPr>
              <a:lnSpc>
                <a:spcPct val="200000"/>
              </a:lnSpc>
            </a:pPr>
            <a:r>
              <a:rPr lang="en-US" altLang="zh-TW" b="1" dirty="0" smtClean="0">
                <a:solidFill>
                  <a:schemeClr val="bg1">
                    <a:lumMod val="75000"/>
                  </a:schemeClr>
                </a:solidFill>
                <a:latin typeface="Helvetica"/>
                <a:cs typeface="Helvetica"/>
              </a:rPr>
              <a:t>Activity Recognition</a:t>
            </a:r>
          </a:p>
          <a:p>
            <a:pPr>
              <a:lnSpc>
                <a:spcPct val="200000"/>
              </a:lnSpc>
            </a:pPr>
            <a:r>
              <a:rPr lang="en-US" altLang="zh-TW" b="1" dirty="0" smtClean="0">
                <a:solidFill>
                  <a:schemeClr val="bg1">
                    <a:lumMod val="75000"/>
                  </a:schemeClr>
                </a:solidFill>
                <a:latin typeface="Helvetica"/>
                <a:cs typeface="Helvetica"/>
              </a:rPr>
              <a:t>Activity </a:t>
            </a:r>
            <a:r>
              <a:rPr lang="en-US" altLang="zh-TW" b="1" dirty="0">
                <a:solidFill>
                  <a:schemeClr val="bg1">
                    <a:lumMod val="75000"/>
                  </a:schemeClr>
                </a:solidFill>
                <a:latin typeface="Helvetica"/>
                <a:cs typeface="Helvetica"/>
              </a:rPr>
              <a:t>of Daily Living-aware Elderly </a:t>
            </a:r>
            <a:r>
              <a:rPr lang="en-US" altLang="zh-TW" b="1" dirty="0" smtClean="0">
                <a:solidFill>
                  <a:schemeClr val="bg1">
                    <a:lumMod val="75000"/>
                  </a:schemeClr>
                </a:solidFill>
                <a:latin typeface="Helvetica"/>
                <a:cs typeface="Helvetica"/>
              </a:rPr>
              <a:t>Healthcare</a:t>
            </a:r>
          </a:p>
          <a:p>
            <a:pPr>
              <a:lnSpc>
                <a:spcPct val="200000"/>
              </a:lnSpc>
            </a:pPr>
            <a:r>
              <a:rPr lang="en-US" altLang="zh-TW" b="1" dirty="0" smtClean="0">
                <a:solidFill>
                  <a:schemeClr val="bg1">
                    <a:lumMod val="75000"/>
                  </a:schemeClr>
                </a:solidFill>
                <a:latin typeface="Helvetica"/>
                <a:cs typeface="Helvetica"/>
              </a:rPr>
              <a:t>Evaluation</a:t>
            </a:r>
            <a:endParaRPr lang="en-US" altLang="zh-TW" sz="2600" b="1" dirty="0" smtClean="0">
              <a:solidFill>
                <a:schemeClr val="bg1">
                  <a:lumMod val="75000"/>
                </a:schemeClr>
              </a:solidFill>
              <a:latin typeface="Helvetica"/>
              <a:cs typeface="Helvetica"/>
            </a:endParaRPr>
          </a:p>
          <a:p>
            <a:pPr eaLnBrk="1" hangingPunct="1">
              <a:lnSpc>
                <a:spcPct val="200000"/>
              </a:lnSpc>
            </a:pPr>
            <a:r>
              <a:rPr lang="en-US" altLang="zh-TW" sz="2600" b="1" dirty="0" smtClean="0">
                <a:latin typeface="Helvetica"/>
                <a:cs typeface="Helvetica"/>
              </a:rPr>
              <a:t>Conclusion and Future Work</a:t>
            </a:r>
            <a:endParaRPr lang="zh-TW" altLang="en-US" sz="2600" b="1" dirty="0" smtClean="0">
              <a:latin typeface="Helvetica"/>
              <a:cs typeface="Helvetica"/>
            </a:endParaRPr>
          </a:p>
        </p:txBody>
      </p:sp>
      <p:sp>
        <p:nvSpPr>
          <p:cNvPr id="46083" name="投影片編號版面配置區 3"/>
          <p:cNvSpPr>
            <a:spLocks noGrp="1"/>
          </p:cNvSpPr>
          <p:nvPr>
            <p:ph type="sldNum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BEAC564B-1D8F-4A1A-B038-D7B02C6DA516}" type="slidenum">
              <a:rPr lang="zh-TW" altLang="en-US" smtClean="0">
                <a:ea typeface="新細明體" charset="-120"/>
              </a:rPr>
              <a:pPr/>
              <a:t>50</a:t>
            </a:fld>
            <a:endParaRPr lang="en-US" altLang="zh-TW" dirty="0" smtClean="0">
              <a:ea typeface="新細明體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09643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95536" y="404664"/>
            <a:ext cx="8568952" cy="679104"/>
          </a:xfrm>
        </p:spPr>
        <p:txBody>
          <a:bodyPr/>
          <a:lstStyle/>
          <a:p>
            <a:r>
              <a:rPr lang="en-US" altLang="zh-TW" dirty="0" smtClean="0"/>
              <a:t>Conclusion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81000" y="1371600"/>
            <a:ext cx="8583488" cy="489585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Hant" dirty="0" smtClean="0"/>
              <a:t>We have </a:t>
            </a:r>
            <a:r>
              <a:rPr lang="en-US" altLang="zh-TW" dirty="0"/>
              <a:t>proposed a healthcare system to monitor the activities of daily living for elders in their home </a:t>
            </a:r>
            <a:r>
              <a:rPr lang="en-US" altLang="zh-TW" dirty="0" smtClean="0"/>
              <a:t>environments</a:t>
            </a:r>
            <a:endParaRPr lang="en-US" altLang="zh-TW" dirty="0" smtClean="0"/>
          </a:p>
          <a:p>
            <a:r>
              <a:rPr lang="en-US" altLang="zh-Hant" dirty="0" smtClean="0"/>
              <a:t>The activity </a:t>
            </a:r>
            <a:r>
              <a:rPr lang="en-US" altLang="zh-Hant" dirty="0"/>
              <a:t>monitoring model is more appropriate for real living environment </a:t>
            </a:r>
            <a:endParaRPr lang="en-US" altLang="zh-Hant" dirty="0" smtClean="0"/>
          </a:p>
          <a:p>
            <a:pPr lvl="1"/>
            <a:r>
              <a:rPr lang="en-US" altLang="zh-Hant" dirty="0" smtClean="0"/>
              <a:t>The AR precision is up to 97.67% by </a:t>
            </a:r>
            <a:r>
              <a:rPr lang="en-US" altLang="zh-Hant" dirty="0" smtClean="0"/>
              <a:t>fusing sensors</a:t>
            </a:r>
          </a:p>
          <a:p>
            <a:pPr lvl="1"/>
            <a:r>
              <a:rPr lang="en-US" altLang="zh-Hant" dirty="0" smtClean="0"/>
              <a:t>Reducing the burden on labeling stage</a:t>
            </a:r>
          </a:p>
          <a:p>
            <a:pPr lvl="1"/>
            <a:r>
              <a:rPr lang="en-US" altLang="zh-TW" dirty="0" smtClean="0"/>
              <a:t>It is able </a:t>
            </a:r>
            <a:r>
              <a:rPr lang="en-US" altLang="zh-TW" dirty="0"/>
              <a:t>to discovery </a:t>
            </a:r>
            <a:r>
              <a:rPr lang="en-US" altLang="zh-TW" dirty="0" smtClean="0"/>
              <a:t>new activity </a:t>
            </a:r>
            <a:r>
              <a:rPr lang="en-US" altLang="zh-TW" dirty="0"/>
              <a:t>automatically and </a:t>
            </a:r>
            <a:r>
              <a:rPr lang="en-US" altLang="zh-TW" dirty="0" smtClean="0"/>
              <a:t>retraining </a:t>
            </a:r>
            <a:r>
              <a:rPr lang="en-US" altLang="zh-TW" dirty="0"/>
              <a:t>the AR </a:t>
            </a:r>
            <a:r>
              <a:rPr lang="en-US" altLang="zh-TW" dirty="0" smtClean="0"/>
              <a:t>model</a:t>
            </a: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82A2925-7CCB-4834-A370-9ADCE740D5D4}" type="slidenum">
              <a:rPr lang="zh-TW" altLang="en-US" smtClean="0"/>
              <a:pPr>
                <a:defRPr/>
              </a:pPr>
              <a:t>51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80892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95536" y="404664"/>
            <a:ext cx="8568952" cy="679104"/>
          </a:xfrm>
        </p:spPr>
        <p:txBody>
          <a:bodyPr/>
          <a:lstStyle/>
          <a:p>
            <a:r>
              <a:rPr lang="en-US" altLang="zh-TW" dirty="0" smtClean="0"/>
              <a:t>Future works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81000" y="1371600"/>
            <a:ext cx="8583488" cy="489585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TW" dirty="0"/>
              <a:t>A more friendly interface for elderly </a:t>
            </a:r>
            <a:r>
              <a:rPr lang="en-US" altLang="zh-TW" dirty="0" smtClean="0"/>
              <a:t>user</a:t>
            </a:r>
          </a:p>
          <a:p>
            <a:pPr lvl="1"/>
            <a:r>
              <a:rPr lang="en-US" altLang="zh-TW" dirty="0" smtClean="0"/>
              <a:t>We </a:t>
            </a:r>
            <a:r>
              <a:rPr lang="en-US" altLang="zh-TW" dirty="0"/>
              <a:t>can invite some elderly people use our system and give some </a:t>
            </a:r>
            <a:r>
              <a:rPr lang="en-US" altLang="zh-TW" dirty="0" smtClean="0"/>
              <a:t>feedbacks</a:t>
            </a:r>
          </a:p>
          <a:p>
            <a:pPr lvl="1"/>
            <a:r>
              <a:rPr lang="en-US" altLang="zh-TW" dirty="0" smtClean="0"/>
              <a:t>Base </a:t>
            </a:r>
            <a:r>
              <a:rPr lang="en-US" altLang="zh-TW" dirty="0"/>
              <a:t>on those feedbacks to improve the labeling interface</a:t>
            </a:r>
            <a:endParaRPr lang="en-US" altLang="zh-TW" dirty="0" smtClean="0"/>
          </a:p>
          <a:p>
            <a:pPr lvl="0"/>
            <a:r>
              <a:rPr lang="en-US" altLang="zh-TW" dirty="0"/>
              <a:t>Developing more applications based on the activity-aware system</a:t>
            </a:r>
            <a:endParaRPr lang="zh-TW" altLang="zh-TW" dirty="0"/>
          </a:p>
          <a:p>
            <a:pPr lvl="1"/>
            <a:r>
              <a:rPr lang="en-US" altLang="zh-TW" dirty="0" smtClean="0"/>
              <a:t>The </a:t>
            </a:r>
            <a:r>
              <a:rPr lang="en-US" altLang="zh-TW" dirty="0"/>
              <a:t>service is simple that we only give alert message when the system monitors the </a:t>
            </a:r>
            <a:r>
              <a:rPr lang="en-US" altLang="zh-TW" dirty="0" smtClean="0"/>
              <a:t>abnormal activity labeled </a:t>
            </a:r>
            <a:r>
              <a:rPr lang="en-US" altLang="zh-TW" dirty="0"/>
              <a:t>by </a:t>
            </a:r>
            <a:r>
              <a:rPr lang="en-US" altLang="zh-TW" dirty="0" smtClean="0"/>
              <a:t>user</a:t>
            </a:r>
          </a:p>
          <a:p>
            <a:pPr lvl="1"/>
            <a:r>
              <a:rPr lang="en-US" altLang="zh-TW" dirty="0"/>
              <a:t>There are more useful applications can imply in </a:t>
            </a:r>
            <a:r>
              <a:rPr lang="en-US" altLang="zh-TW" dirty="0" smtClean="0"/>
              <a:t>the our healthcare system based </a:t>
            </a:r>
            <a:r>
              <a:rPr lang="en-US" altLang="zh-TW" dirty="0"/>
              <a:t>on the real-time monitoring </a:t>
            </a:r>
            <a:r>
              <a:rPr lang="en-US" altLang="zh-TW" dirty="0" smtClean="0"/>
              <a:t>activity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82A2925-7CCB-4834-A370-9ADCE740D5D4}" type="slidenum">
              <a:rPr lang="zh-TW" altLang="en-US" smtClean="0"/>
              <a:pPr>
                <a:defRPr/>
              </a:pPr>
              <a:t>52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15420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771800" y="3212976"/>
            <a:ext cx="3744416" cy="720080"/>
          </a:xfrm>
        </p:spPr>
        <p:txBody>
          <a:bodyPr/>
          <a:lstStyle/>
          <a:p>
            <a:pPr algn="ctr"/>
            <a:r>
              <a:rPr lang="en-US" altLang="zh-TW" sz="5400" dirty="0" smtClean="0"/>
              <a:t>Appendix</a:t>
            </a:r>
            <a:endParaRPr lang="zh-TW" altLang="en-US" sz="44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82A2925-7CCB-4834-A370-9ADCE740D5D4}" type="slidenum">
              <a:rPr lang="zh-TW" altLang="en-US" smtClean="0"/>
              <a:pPr>
                <a:defRPr/>
              </a:pPr>
              <a:t>53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82612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Aging in Place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altLang="zh-TW" dirty="0" smtClean="0"/>
              <a:t>With population aging, the aging in place is popular</a:t>
            </a:r>
          </a:p>
          <a:p>
            <a:pPr algn="just"/>
            <a:r>
              <a:rPr lang="en-US" altLang="zh-TW" dirty="0" smtClean="0"/>
              <a:t>The </a:t>
            </a:r>
            <a:r>
              <a:rPr lang="en-US" altLang="zh-TW" dirty="0"/>
              <a:t>ability to live in one’s own home and community </a:t>
            </a:r>
            <a:r>
              <a:rPr lang="en-US" altLang="zh-TW" dirty="0" smtClean="0"/>
              <a:t>safely</a:t>
            </a:r>
            <a:r>
              <a:rPr lang="en-US" altLang="zh-TW" dirty="0"/>
              <a:t>, independently</a:t>
            </a:r>
            <a:r>
              <a:rPr lang="en-US" altLang="zh-TW" dirty="0" smtClean="0"/>
              <a:t>, and comfortably</a:t>
            </a:r>
            <a:r>
              <a:rPr lang="en-US" altLang="zh-TW" dirty="0"/>
              <a:t>, regardless of age, income, or ability level</a:t>
            </a:r>
            <a:endParaRPr lang="en-US" altLang="zh-TW" sz="1450" dirty="0" smtClean="0"/>
          </a:p>
          <a:p>
            <a:pPr algn="just">
              <a:lnSpc>
                <a:spcPct val="150000"/>
              </a:lnSpc>
            </a:pPr>
            <a:r>
              <a:rPr lang="en-US" altLang="zh-TW" dirty="0" smtClean="0"/>
              <a:t>The </a:t>
            </a:r>
            <a:r>
              <a:rPr lang="en-US" altLang="zh-TW" dirty="0" smtClean="0"/>
              <a:t>inconvenient</a:t>
            </a:r>
            <a:r>
              <a:rPr lang="en-US" altLang="zh-TW" dirty="0" smtClean="0"/>
              <a:t> situation the </a:t>
            </a:r>
            <a:r>
              <a:rPr lang="en-US" altLang="zh-TW" dirty="0"/>
              <a:t>elders are facing still </a:t>
            </a:r>
            <a:r>
              <a:rPr lang="en-US" altLang="zh-TW" dirty="0" smtClean="0"/>
              <a:t>exist</a:t>
            </a:r>
          </a:p>
          <a:p>
            <a:pPr lvl="1" algn="just">
              <a:lnSpc>
                <a:spcPct val="150000"/>
              </a:lnSpc>
              <a:spcBef>
                <a:spcPts val="0"/>
              </a:spcBef>
            </a:pPr>
            <a:r>
              <a:rPr lang="en-US" altLang="zh-TW" dirty="0" smtClean="0"/>
              <a:t>Loss </a:t>
            </a:r>
            <a:r>
              <a:rPr lang="en-US" altLang="zh-TW" dirty="0"/>
              <a:t>of </a:t>
            </a:r>
            <a:r>
              <a:rPr lang="en-US" altLang="zh-TW" dirty="0"/>
              <a:t>autonomy</a:t>
            </a:r>
          </a:p>
          <a:p>
            <a:pPr lvl="1" algn="just">
              <a:lnSpc>
                <a:spcPct val="150000"/>
              </a:lnSpc>
              <a:spcBef>
                <a:spcPts val="0"/>
              </a:spcBef>
            </a:pPr>
            <a:r>
              <a:rPr lang="en-US" altLang="zh-TW" dirty="0"/>
              <a:t>Dementia symptoms</a:t>
            </a:r>
          </a:p>
          <a:p>
            <a:pPr lvl="1" algn="just">
              <a:lnSpc>
                <a:spcPct val="150000"/>
              </a:lnSpc>
            </a:pPr>
            <a:endParaRPr lang="en-US" altLang="zh-TW" dirty="0"/>
          </a:p>
          <a:p>
            <a:pPr lvl="1" algn="just"/>
            <a:endParaRPr lang="en-US" altLang="zh-TW" dirty="0"/>
          </a:p>
          <a:p>
            <a:pPr lvl="2" algn="just"/>
            <a:endParaRPr lang="en-US" altLang="zh-TW" dirty="0"/>
          </a:p>
          <a:p>
            <a:pPr lvl="1" algn="just"/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82A2925-7CCB-4834-A370-9ADCE740D5D4}" type="slidenum">
              <a:rPr lang="zh-TW" altLang="en-US" smtClean="0"/>
              <a:pPr>
                <a:defRPr/>
              </a:pPr>
              <a:t>54</a:t>
            </a:fld>
            <a:endParaRPr lang="zh-TW" altLang="en-US" dirty="0"/>
          </a:p>
        </p:txBody>
      </p:sp>
      <p:pic>
        <p:nvPicPr>
          <p:cNvPr id="3078" name="Picture 6" descr="http://www.lifeconnectathome.com/Kitchen_Aging_in_Place_Design_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4077072"/>
            <a:ext cx="2581295" cy="172819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83266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Motivation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81000" y="1371600"/>
            <a:ext cx="8215313" cy="5297760"/>
          </a:xfrm>
        </p:spPr>
        <p:txBody>
          <a:bodyPr/>
          <a:lstStyle/>
          <a:p>
            <a:pPr marL="342900" lvl="1" indent="-342900" algn="just">
              <a:buFont typeface="Wingdings" pitchFamily="2" charset="2"/>
              <a:buChar char="¡"/>
            </a:pPr>
            <a:r>
              <a:rPr lang="en-US" altLang="zh-TW" sz="2600" dirty="0" smtClean="0"/>
              <a:t>Monitoring </a:t>
            </a:r>
            <a:r>
              <a:rPr lang="en-US" altLang="zh-TW" sz="2600" dirty="0"/>
              <a:t>the ADL of elders to measure their ability can improve the safe living conditions at home</a:t>
            </a:r>
          </a:p>
          <a:p>
            <a:r>
              <a:rPr lang="en-US" altLang="zh-TW" dirty="0" smtClean="0"/>
              <a:t>Wireless </a:t>
            </a:r>
            <a:r>
              <a:rPr lang="en-US" altLang="zh-TW" dirty="0"/>
              <a:t>sensor network (WSN) is a well-developed technology in recent years</a:t>
            </a:r>
          </a:p>
          <a:p>
            <a:pPr lvl="1"/>
            <a:r>
              <a:rPr lang="en-US" altLang="zh-TW" i="1" dirty="0"/>
              <a:t>e.g.</a:t>
            </a:r>
            <a:r>
              <a:rPr lang="en-US" altLang="zh-TW" dirty="0"/>
              <a:t> mobile pad, smart watch or raspberry Pi with ambient sensors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82A2925-7CCB-4834-A370-9ADCE740D5D4}" type="slidenum">
              <a:rPr lang="zh-TW" altLang="en-US" smtClean="0"/>
              <a:pPr>
                <a:defRPr/>
              </a:pPr>
              <a:t>55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286060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200" dirty="0" smtClean="0"/>
              <a:t>Activity Recognition of Training Mode</a:t>
            </a:r>
            <a:endParaRPr lang="zh-TW" altLang="en-US" sz="32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81000" y="1371600"/>
            <a:ext cx="8583488" cy="4895850"/>
          </a:xfrm>
        </p:spPr>
        <p:txBody>
          <a:bodyPr/>
          <a:lstStyle/>
          <a:p>
            <a:r>
              <a:rPr lang="en-US" altLang="zh-TW" dirty="0"/>
              <a:t>The AR model of training mode has two main </a:t>
            </a:r>
            <a:r>
              <a:rPr lang="en-US" altLang="zh-TW" dirty="0" smtClean="0"/>
              <a:t>layer</a:t>
            </a:r>
          </a:p>
          <a:p>
            <a:r>
              <a:rPr lang="en-US" altLang="zh-TW" dirty="0" smtClean="0"/>
              <a:t>First layer contains two </a:t>
            </a:r>
            <a:r>
              <a:rPr lang="en-US" altLang="zh-TW" dirty="0"/>
              <a:t>separated AR models for ambient and vital sign </a:t>
            </a:r>
            <a:r>
              <a:rPr lang="en-US" altLang="zh-TW" dirty="0" smtClean="0"/>
              <a:t>data</a:t>
            </a:r>
          </a:p>
          <a:p>
            <a:pPr lvl="1"/>
            <a:r>
              <a:rPr lang="en-US" altLang="zh-TW" dirty="0" smtClean="0"/>
              <a:t>Ambient data are discrete and vital sign data are continuous</a:t>
            </a:r>
            <a:endParaRPr lang="en-US" altLang="zh-TW" dirty="0" smtClean="0"/>
          </a:p>
          <a:p>
            <a:r>
              <a:rPr lang="en-US" altLang="zh-TW" dirty="0" smtClean="0"/>
              <a:t>Second layer integrates the results from ambient and vital sign and builds the AR model</a:t>
            </a:r>
          </a:p>
          <a:p>
            <a:r>
              <a:rPr lang="en-US" altLang="zh-TW" dirty="0" smtClean="0"/>
              <a:t>Training data are categorized by the </a:t>
            </a:r>
            <a:r>
              <a:rPr lang="en-US" altLang="zh-TW" dirty="0" smtClean="0"/>
              <a:t>Training mode AR model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Users only need to label each category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82A2925-7CCB-4834-A370-9ADCE740D5D4}" type="slidenum">
              <a:rPr lang="zh-TW" altLang="en-US" smtClean="0"/>
              <a:pPr>
                <a:defRPr/>
              </a:pPr>
              <a:t>56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555634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Activity Recognition of Ambient Part</a:t>
            </a:r>
            <a:endParaRPr lang="zh-TW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381000" y="1371600"/>
                <a:ext cx="8511480" cy="4895850"/>
              </a:xfrm>
            </p:spPr>
            <p:txBody>
              <a:bodyPr/>
              <a:lstStyle/>
              <a:p>
                <a:r>
                  <a:rPr lang="en-US" altLang="zh-TW" dirty="0" smtClean="0"/>
                  <a:t>Let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zh-TW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zh-TW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TW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TW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zh-TW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TW" dirty="0"/>
                  <a:t> be the training </a:t>
                </a:r>
                <a:r>
                  <a:rPr lang="en-US" altLang="zh-TW" dirty="0" smtClean="0"/>
                  <a:t>set,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TW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zh-TW" altLang="zh-TW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altLang="zh-TW" dirty="0"/>
                  <a:t> </a:t>
                </a:r>
                <a:endParaRPr lang="en-US" altLang="zh-TW" dirty="0" smtClean="0"/>
              </a:p>
              <a:p>
                <a:r>
                  <a:rPr lang="en-US" altLang="zh-TW" dirty="0" smtClean="0"/>
                  <a:t>The </a:t>
                </a:r>
                <a:r>
                  <a:rPr lang="en-US" altLang="zh-TW" dirty="0"/>
                  <a:t>similarity measurement uses </a:t>
                </a:r>
                <a:r>
                  <a:rPr lang="en-US" altLang="zh-TW" dirty="0" smtClean="0"/>
                  <a:t>Hamming distance</a:t>
                </a:r>
                <a:endParaRPr lang="en-US" altLang="zh-TW" dirty="0" smtClean="0"/>
              </a:p>
              <a:p>
                <a:endParaRPr lang="en-US" altLang="zh-TW" sz="1600" i="1" dirty="0"/>
              </a:p>
              <a:p>
                <a:pPr marL="0" indent="0">
                  <a:buNone/>
                </a:pPr>
                <a:endParaRPr lang="en-US" altLang="zh-TW" i="1" dirty="0"/>
              </a:p>
              <a:p>
                <a:r>
                  <a:rPr lang="en-US" altLang="zh-TW" dirty="0" smtClean="0"/>
                  <a:t>The identity function</a:t>
                </a:r>
              </a:p>
              <a:p>
                <a:pPr marL="0" indent="0">
                  <a:buNone/>
                </a:pPr>
                <a:r>
                  <a:rPr lang="en-US" altLang="zh-TW" i="1" dirty="0" smtClean="0"/>
                  <a:t/>
                </a:r>
                <a:br>
                  <a:rPr lang="en-US" altLang="zh-TW" i="1" dirty="0" smtClean="0"/>
                </a:br>
                <a:endParaRPr lang="en-US" altLang="zh-TW" i="1" dirty="0" smtClean="0"/>
              </a:p>
              <a:p>
                <a:pPr lvl="1"/>
                <a:r>
                  <a:rPr lang="en-US" altLang="zh-TW" dirty="0" smtClean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TW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TW" dirty="0"/>
                  <a:t> </a:t>
                </a:r>
                <a:r>
                  <a:rPr lang="en-US" altLang="zh-TW" dirty="0" smtClean="0"/>
                  <a:t>is the </a:t>
                </a:r>
                <a:r>
                  <a:rPr lang="en-US" altLang="zh-TW" dirty="0"/>
                  <a:t>cluster </a:t>
                </a:r>
                <a:r>
                  <a:rPr lang="en-US" altLang="zh-TW" dirty="0" smtClean="0"/>
                  <a:t>head for </a:t>
                </a:r>
                <a:r>
                  <a:rPr lang="en-US" altLang="zh-TW" dirty="0" err="1" smtClean="0"/>
                  <a:t>i</a:t>
                </a:r>
                <a:r>
                  <a:rPr lang="en-US" altLang="zh-TW" baseline="30000" dirty="0" err="1" smtClean="0"/>
                  <a:t>th</a:t>
                </a:r>
                <a:r>
                  <a:rPr lang="en-US" altLang="zh-TW" dirty="0" smtClean="0"/>
                  <a:t> </a:t>
                </a:r>
                <a:r>
                  <a:rPr lang="en-US" altLang="zh-TW" dirty="0"/>
                  <a:t>neighbor of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altLang="zh-TW" dirty="0"/>
              </a:p>
              <a:p>
                <a:r>
                  <a:rPr lang="en-US" altLang="zh-TW" dirty="0"/>
                  <a:t>The number of neighbors with cluster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>
                        <a:latin typeface="Cambria Math" panose="02040503050406030204" pitchFamily="18" charset="0"/>
                      </a:rPr>
                      <m:t>c</m:t>
                    </m:r>
                  </m:oMath>
                </a14:m>
                <a:endParaRPr lang="en-US" altLang="zh-TW" i="1" dirty="0"/>
              </a:p>
              <a:p>
                <a:endParaRPr lang="zh-TW" altLang="en-US" i="1" dirty="0"/>
              </a:p>
            </p:txBody>
          </p:sp>
        </mc:Choice>
        <mc:Fallback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1000" y="1371600"/>
                <a:ext cx="8511480" cy="4895850"/>
              </a:xfrm>
              <a:blipFill rotWithShape="0">
                <a:blip r:embed="rId3"/>
                <a:stretch>
                  <a:fillRect l="-501" t="-112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82A2925-7CCB-4834-A370-9ADCE740D5D4}" type="slidenum">
              <a:rPr lang="zh-TW" altLang="en-US" smtClean="0"/>
              <a:pPr>
                <a:defRPr/>
              </a:pPr>
              <a:t>57</a:t>
            </a:fld>
            <a:endParaRPr lang="zh-TW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矩形 4"/>
              <p:cNvSpPr/>
              <p:nvPr/>
            </p:nvSpPr>
            <p:spPr>
              <a:xfrm>
                <a:off x="2245010" y="2336383"/>
                <a:ext cx="4027028" cy="93262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000" i="1">
                          <a:latin typeface="Cambria Math" panose="02040503050406030204" pitchFamily="18" charset="0"/>
                        </a:rPr>
                        <m:t>𝑑𝑖𝑠𝑡</m:t>
                      </m:r>
                      <m:d>
                        <m:dPr>
                          <m:ctrlPr>
                            <a:rPr lang="zh-TW" alt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TW" alt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zh-TW" alt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zh-TW" alt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zh-TW" altLang="en-US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zh-TW" altLang="en-US" sz="2000" i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zh-TW" alt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zh-TW" alt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TW" alt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zh-TW" alt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zh-TW" altLang="en-US" sz="2000" i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zh-TW" altLang="en-US" sz="20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zh-TW" altLang="en-US" sz="2000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zh-TW" alt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zh-TW" altLang="en-US" sz="20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zh-TW" altLang="en-US" sz="2000" i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zh-TW" altLang="en-US" sz="20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zh-TW" altLang="en-US" sz="2000" dirty="0"/>
              </a:p>
            </p:txBody>
          </p:sp>
        </mc:Choice>
        <mc:Fallback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5010" y="2336383"/>
                <a:ext cx="4027028" cy="93262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矩形 5"/>
              <p:cNvSpPr/>
              <p:nvPr/>
            </p:nvSpPr>
            <p:spPr>
              <a:xfrm>
                <a:off x="2237650" y="3738182"/>
                <a:ext cx="4531084" cy="77886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zh-TW" altLang="en-US" sz="2000" smtClean="0">
                          <a:latin typeface="Cambria Math" panose="02040503050406030204" pitchFamily="18" charset="0"/>
                        </a:rPr>
                        <m:t>δ</m:t>
                      </m:r>
                      <m:d>
                        <m:dPr>
                          <m:ctrlPr>
                            <a:rPr lang="zh-TW" alt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zh-TW" altLang="en-US" sz="2000" i="0">
                              <a:latin typeface="Cambria Math" panose="02040503050406030204" pitchFamily="18" charset="0"/>
                            </a:rPr>
                            <m:t>c</m:t>
                          </m:r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zh-TW" alt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0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zh-TW" alt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zh-TW" alt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TW" alt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zh-TW" altLang="en-US" sz="2000" i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{"/>
                          <m:endChr m:val=""/>
                          <m:ctrlPr>
                            <a:rPr lang="zh-TW" alt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zh-TW" altLang="en-US" sz="20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zh-TW" altLang="en-US" sz="2000" i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zh-TW" altLang="en-US" sz="2000" i="1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zh-TW" altLang="en-US" sz="2000" i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zh-TW" altLang="en-US" sz="20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zh-TW" altLang="en-US" sz="2000" i="0"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  <m:sSub>
                                <m:sSubPr>
                                  <m:ctrlPr>
                                    <a:rPr lang="zh-TW" alt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sz="20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zh-TW" alt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zh-TW" alt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TW" alt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zh-TW" altLang="en-US" sz="2000" i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zh-TW" altLang="en-US" sz="2000" i="1">
                                  <a:latin typeface="Cambria Math" panose="02040503050406030204" pitchFamily="18" charset="0"/>
                                </a:rPr>
                                <m:t>𝑡h𝑒𝑛</m:t>
                              </m:r>
                              <m:r>
                                <a:rPr lang="zh-TW" altLang="en-US" sz="2000" i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zh-TW" altLang="en-US" sz="2000" i="1">
                                  <a:latin typeface="Cambria Math" panose="02040503050406030204" pitchFamily="18" charset="0"/>
                                </a:rPr>
                                <m:t>𝑖𝑡</m:t>
                              </m:r>
                              <m:r>
                                <a:rPr lang="zh-TW" altLang="en-US" sz="2000" i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zh-TW" altLang="en-US" sz="2000" i="1">
                                  <a:latin typeface="Cambria Math" panose="02040503050406030204" pitchFamily="18" charset="0"/>
                                </a:rPr>
                                <m:t>𝑖𝑠</m:t>
                              </m:r>
                              <m:r>
                                <a:rPr lang="zh-TW" altLang="en-US" sz="2000" i="0">
                                  <a:latin typeface="Cambria Math" panose="02040503050406030204" pitchFamily="18" charset="0"/>
                                </a:rPr>
                                <m:t> 1</m:t>
                              </m:r>
                            </m:e>
                            <m:e>
                              <m:r>
                                <a:rPr lang="zh-TW" altLang="en-US" sz="2000" i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zh-TW" altLang="en-US" sz="2000" i="1">
                                  <a:latin typeface="Cambria Math" panose="02040503050406030204" pitchFamily="18" charset="0"/>
                                </a:rPr>
                                <m:t>𝑜𝑡h𝑒𝑟𝑤𝑖𝑠𝑒</m:t>
                              </m:r>
                              <m:r>
                                <a:rPr lang="zh-TW" altLang="en-US" sz="2000" i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zh-TW" altLang="en-US" sz="2000" i="1">
                                  <a:latin typeface="Cambria Math" panose="02040503050406030204" pitchFamily="18" charset="0"/>
                                </a:rPr>
                                <m:t>𝑡h𝑒𝑛</m:t>
                              </m:r>
                              <m:r>
                                <a:rPr lang="zh-TW" altLang="en-US" sz="2000" i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zh-TW" altLang="en-US" sz="2000" i="1">
                                  <a:latin typeface="Cambria Math" panose="02040503050406030204" pitchFamily="18" charset="0"/>
                                </a:rPr>
                                <m:t>𝑖𝑡</m:t>
                              </m:r>
                              <m:r>
                                <a:rPr lang="zh-TW" altLang="en-US" sz="2000" i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zh-TW" altLang="en-US" sz="2000" i="1">
                                  <a:latin typeface="Cambria Math" panose="02040503050406030204" pitchFamily="18" charset="0"/>
                                </a:rPr>
                                <m:t>𝑖𝑠</m:t>
                              </m:r>
                              <m:r>
                                <a:rPr lang="zh-TW" altLang="en-US" sz="2000" i="0">
                                  <a:latin typeface="Cambria Math" panose="02040503050406030204" pitchFamily="18" charset="0"/>
                                </a:rPr>
                                <m:t> 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sz="2000" dirty="0"/>
              </a:p>
            </p:txBody>
          </p:sp>
        </mc:Choice>
        <mc:Fallback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7650" y="3738182"/>
                <a:ext cx="4531084" cy="778868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矩形 6"/>
              <p:cNvSpPr/>
              <p:nvPr/>
            </p:nvSpPr>
            <p:spPr>
              <a:xfrm>
                <a:off x="3059832" y="5715792"/>
                <a:ext cx="2541400" cy="8392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zh-TW" altLang="en-US" sz="2000" smtClean="0">
                          <a:latin typeface="Cambria Math" panose="02040503050406030204" pitchFamily="18" charset="0"/>
                        </a:rPr>
                        <m:t>g</m:t>
                      </m:r>
                      <m:d>
                        <m:dPr>
                          <m:ctrlPr>
                            <a:rPr lang="zh-TW" alt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zh-TW" altLang="en-US" sz="2000" i="0"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</m:d>
                      <m:r>
                        <a:rPr lang="zh-TW" altLang="en-US" sz="2000" i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zh-TW" alt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m:rPr>
                              <m:sty m:val="p"/>
                            </m:rPr>
                            <a:rPr lang="zh-TW" altLang="en-US" sz="2000" i="0">
                              <a:latin typeface="Cambria Math" panose="02040503050406030204" pitchFamily="18" charset="0"/>
                            </a:rPr>
                            <m:t>δ</m:t>
                          </m:r>
                          <m:d>
                            <m:dPr>
                              <m:ctrlPr>
                                <a:rPr lang="zh-TW" alt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zh-TW" altLang="en-US" sz="2000" i="0"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  <m:r>
                                <a:rPr lang="zh-TW" altLang="en-US" sz="2000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zh-TW" alt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sz="20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zh-TW" alt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zh-TW" alt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TW" alt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zh-TW" altLang="en-US" sz="2000" dirty="0"/>
              </a:p>
            </p:txBody>
          </p:sp>
        </mc:Choice>
        <mc:Fallback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9832" y="5715792"/>
                <a:ext cx="2541400" cy="839269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324990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Activity Recognition of Ambient Part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381000" y="1371600"/>
                <a:ext cx="8511480" cy="4895850"/>
              </a:xfrm>
            </p:spPr>
            <p:txBody>
              <a:bodyPr/>
              <a:lstStyle/>
              <a:p>
                <a:r>
                  <a:rPr lang="en-US" altLang="zh-TW" dirty="0"/>
                  <a:t>The function of weight voting is used to determine </a:t>
                </a:r>
                <a:r>
                  <a:rPr lang="en-US" altLang="zh-TW" dirty="0" smtClean="0"/>
                  <a:t>one instance </a:t>
                </a:r>
                <a:r>
                  <a:rPr lang="en-US" altLang="zh-TW" dirty="0"/>
                  <a:t>belongs to which </a:t>
                </a:r>
                <a:r>
                  <a:rPr lang="en-US" altLang="zh-TW" dirty="0" smtClean="0"/>
                  <a:t>cluster</a:t>
                </a:r>
              </a:p>
              <a:p>
                <a:endParaRPr lang="en-US" altLang="zh-TW" dirty="0"/>
              </a:p>
              <a:p>
                <a:endParaRPr lang="en-US" altLang="zh-TW" dirty="0" smtClean="0"/>
              </a:p>
              <a:p>
                <a:r>
                  <a:rPr lang="en-US" altLang="zh-TW" dirty="0"/>
                  <a:t>The instance will belong to the closet cluster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TW" altLang="zh-TW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TW">
                            <a:latin typeface="Cambria Math" panose="02040503050406030204" pitchFamily="18" charset="0"/>
                          </a:rPr>
                          <m:t>c</m:t>
                        </m:r>
                      </m:e>
                      <m: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endParaRPr lang="en-US" altLang="zh-TW" dirty="0" smtClean="0"/>
              </a:p>
              <a:p>
                <a:endParaRPr lang="en-US" altLang="zh-TW" dirty="0" smtClean="0"/>
              </a:p>
              <a:p>
                <a:endParaRPr lang="zh-TW" altLang="en-US" i="1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1000" y="1371600"/>
                <a:ext cx="8511480" cy="4895850"/>
              </a:xfrm>
              <a:blipFill rotWithShape="0">
                <a:blip r:embed="rId2"/>
                <a:stretch>
                  <a:fillRect l="-501" t="-1121" r="-157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82A2925-7CCB-4834-A370-9ADCE740D5D4}" type="slidenum">
              <a:rPr lang="zh-TW" altLang="en-US" smtClean="0"/>
              <a:pPr>
                <a:defRPr/>
              </a:pPr>
              <a:t>58</a:t>
            </a:fld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3635896" y="2348880"/>
                <a:ext cx="1310167" cy="6706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zh-TW" altLang="en-US" sz="20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TW" alt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𝑑𝑖𝑠𝑡</m:t>
                          </m:r>
                        </m:den>
                      </m:f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5896" y="2348880"/>
                <a:ext cx="1310167" cy="67069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2741619" y="3996856"/>
                <a:ext cx="3523144" cy="8392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TW" alt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zh-TW" altLang="en-US" sz="2000"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p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zh-TW" altLang="en-US" sz="20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zh-TW" altLang="en-US" sz="2000" i="0">
                          <a:latin typeface="Cambria Math" panose="02040503050406030204" pitchFamily="18" charset="0"/>
                        </a:rPr>
                        <m:t>arg</m:t>
                      </m:r>
                      <m:func>
                        <m:funcPr>
                          <m:ctrlPr>
                            <a:rPr lang="zh-TW" altLang="en-U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zh-TW" altLang="en-US" sz="20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zh-TW" altLang="en-US" sz="2000" i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zh-TW" altLang="en-US" sz="20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limLoc m:val="undOvr"/>
                              <m:supHide m:val="on"/>
                              <m:ctrlPr>
                                <a:rPr lang="zh-TW" altLang="en-US" sz="2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zh-TW" alt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zh-TW" alt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sz="20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zh-TW" alt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e>
                      </m:func>
                      <m:r>
                        <m:rPr>
                          <m:sty m:val="p"/>
                        </m:rPr>
                        <a:rPr lang="zh-TW" altLang="en-US" sz="2000" i="0">
                          <a:latin typeface="Cambria Math" panose="02040503050406030204" pitchFamily="18" charset="0"/>
                        </a:rPr>
                        <m:t>δ</m:t>
                      </m:r>
                      <m:d>
                        <m:dPr>
                          <m:ctrlPr>
                            <a:rPr lang="zh-TW" alt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zh-TW" altLang="en-US" sz="2000" i="0">
                              <a:latin typeface="Cambria Math" panose="02040503050406030204" pitchFamily="18" charset="0"/>
                            </a:rPr>
                            <m:t>c</m:t>
                          </m:r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zh-TW" alt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0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zh-TW" alt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zh-TW" alt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TW" alt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1619" y="3996856"/>
                <a:ext cx="3523144" cy="839269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593475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Activity Recognition of </a:t>
            </a:r>
            <a:r>
              <a:rPr lang="en-US" altLang="zh-TW" dirty="0" smtClean="0"/>
              <a:t>Vital Sign </a:t>
            </a:r>
            <a:r>
              <a:rPr lang="en-US" altLang="zh-TW" dirty="0"/>
              <a:t>Part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81000" y="1371600"/>
            <a:ext cx="8655496" cy="489585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TW" dirty="0" smtClean="0"/>
              <a:t>The topic model is constructed by </a:t>
            </a:r>
            <a:r>
              <a:rPr lang="en-US" altLang="zh-TW" dirty="0" smtClean="0"/>
              <a:t>Two Layer </a:t>
            </a:r>
            <a:r>
              <a:rPr lang="en-US" altLang="zh-TW" dirty="0" err="1" smtClean="0"/>
              <a:t>Dirichlet</a:t>
            </a:r>
            <a:r>
              <a:rPr lang="en-US" altLang="zh-TW" dirty="0" smtClean="0"/>
              <a:t> process mixture model (2LDPMM)</a:t>
            </a:r>
          </a:p>
          <a:p>
            <a:r>
              <a:rPr lang="en-US" altLang="zh-TW" dirty="0" smtClean="0"/>
              <a:t>2LDPMM is a non-parametric unsupervised learning inference model</a:t>
            </a:r>
          </a:p>
          <a:p>
            <a:pPr lvl="1"/>
            <a:r>
              <a:rPr lang="en-US" altLang="zh-TW" dirty="0" smtClean="0"/>
              <a:t>It’s </a:t>
            </a:r>
            <a:r>
              <a:rPr lang="en-US" altLang="zh-TW" dirty="0"/>
              <a:t>hard to define the specific number of kinds of hand’s waving </a:t>
            </a:r>
            <a:r>
              <a:rPr lang="en-US" altLang="zh-TW" dirty="0" smtClean="0"/>
              <a:t>motions</a:t>
            </a:r>
          </a:p>
          <a:p>
            <a:pPr lvl="1"/>
            <a:r>
              <a:rPr lang="en-US" altLang="zh-TW" dirty="0" smtClean="0"/>
              <a:t>2LDPMM is a data-driven method, so</a:t>
            </a:r>
            <a:r>
              <a:rPr lang="en-US" altLang="zh-TW" dirty="0"/>
              <a:t> </a:t>
            </a:r>
            <a:r>
              <a:rPr lang="en-US" altLang="zh-TW" dirty="0" smtClean="0"/>
              <a:t>it </a:t>
            </a:r>
            <a:r>
              <a:rPr lang="en-US" altLang="zh-TW" dirty="0"/>
              <a:t>can find different kinds of hand’s waving motion from raw data without given a specific </a:t>
            </a:r>
            <a:r>
              <a:rPr lang="en-US" altLang="zh-TW" dirty="0" smtClean="0"/>
              <a:t>number</a:t>
            </a:r>
          </a:p>
          <a:p>
            <a:pPr lvl="1"/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82A2925-7CCB-4834-A370-9ADCE740D5D4}" type="slidenum">
              <a:rPr lang="zh-TW" altLang="en-US" smtClean="0"/>
              <a:pPr>
                <a:defRPr/>
              </a:pPr>
              <a:t>59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3709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Challenge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81000" y="1371600"/>
            <a:ext cx="8439472" cy="529776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dirty="0" smtClean="0"/>
              <a:t>Integrating ambient sensor and </a:t>
            </a:r>
            <a:r>
              <a:rPr lang="en-US" altLang="zh-TW" dirty="0" smtClean="0"/>
              <a:t>vital sign sensor data</a:t>
            </a:r>
            <a:endParaRPr lang="en-US" altLang="zh-TW" dirty="0" smtClean="0"/>
          </a:p>
          <a:p>
            <a:pPr lvl="1">
              <a:lnSpc>
                <a:spcPct val="150000"/>
              </a:lnSpc>
            </a:pPr>
            <a:r>
              <a:rPr lang="en-US" altLang="zh-TW" dirty="0" smtClean="0"/>
              <a:t>The methods of data analysis between Ambient Intelligent (</a:t>
            </a:r>
            <a:r>
              <a:rPr lang="en-US" altLang="zh-TW" dirty="0" err="1" smtClean="0"/>
              <a:t>AmI</a:t>
            </a:r>
            <a:r>
              <a:rPr lang="en-US" altLang="zh-TW" dirty="0" smtClean="0"/>
              <a:t>) and mobile computing are different</a:t>
            </a:r>
          </a:p>
          <a:p>
            <a:pPr>
              <a:lnSpc>
                <a:spcPct val="150000"/>
              </a:lnSpc>
            </a:pPr>
            <a:r>
              <a:rPr lang="en-US" altLang="zh-TW" dirty="0" smtClean="0"/>
              <a:t>High cost </a:t>
            </a:r>
            <a:r>
              <a:rPr lang="en-US" altLang="zh-TW" dirty="0"/>
              <a:t>on </a:t>
            </a:r>
            <a:r>
              <a:rPr lang="en-US" altLang="zh-TW" dirty="0" smtClean="0"/>
              <a:t>labeling activity</a:t>
            </a:r>
          </a:p>
          <a:p>
            <a:pPr lvl="1">
              <a:lnSpc>
                <a:spcPct val="150000"/>
              </a:lnSpc>
            </a:pPr>
            <a:r>
              <a:rPr lang="en-US" altLang="zh-TW" dirty="0" smtClean="0"/>
              <a:t>Ground truth of each instance in machine learning are necessary</a:t>
            </a:r>
            <a:endParaRPr lang="en-US" altLang="zh-TW" dirty="0"/>
          </a:p>
          <a:p>
            <a:pPr>
              <a:lnSpc>
                <a:spcPct val="150000"/>
              </a:lnSpc>
            </a:pPr>
            <a:r>
              <a:rPr lang="en-US" altLang="zh-TW" dirty="0" smtClean="0"/>
              <a:t>Adaptive learning </a:t>
            </a:r>
            <a:r>
              <a:rPr lang="en-US" altLang="zh-TW" dirty="0"/>
              <a:t>of </a:t>
            </a:r>
            <a:r>
              <a:rPr lang="en-US" altLang="zh-TW" dirty="0" smtClean="0"/>
              <a:t>activity recognition</a:t>
            </a:r>
          </a:p>
          <a:p>
            <a:pPr lvl="1">
              <a:lnSpc>
                <a:spcPct val="150000"/>
              </a:lnSpc>
            </a:pPr>
            <a:r>
              <a:rPr lang="en-US" altLang="zh-TW" dirty="0"/>
              <a:t>With aging, elderly people may have new lifestyles</a:t>
            </a:r>
          </a:p>
          <a:p>
            <a:pPr marL="0" indent="0">
              <a:buNone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82A2925-7CCB-4834-A370-9ADCE740D5D4}" type="slidenum">
              <a:rPr lang="zh-TW" altLang="en-US" smtClean="0"/>
              <a:pPr>
                <a:defRPr/>
              </a:pPr>
              <a:t>6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11773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Dirichlet</a:t>
            </a:r>
            <a:r>
              <a:rPr lang="en-US" altLang="zh-TW" dirty="0"/>
              <a:t> </a:t>
            </a:r>
            <a:r>
              <a:rPr lang="en-US" altLang="zh-TW" dirty="0" smtClean="0"/>
              <a:t>Process Mixture Model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381000" y="1371600"/>
                <a:ext cx="8655496" cy="4895850"/>
              </a:xfr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US" altLang="zh-TW" dirty="0" smtClean="0"/>
                  <a:t>Dirichlet distribution is the conjugate prior of multinomial distribution</a:t>
                </a:r>
              </a:p>
              <a:p>
                <a:r>
                  <a:rPr lang="en-US" altLang="zh-TW" dirty="0" smtClean="0"/>
                  <a:t>Binomial distribution</a:t>
                </a:r>
              </a:p>
              <a:p>
                <a:pPr marL="0" indent="0">
                  <a:buNone/>
                </a:pPr>
                <a:endParaRPr lang="en-US" altLang="zh-TW" sz="5400" dirty="0"/>
              </a:p>
              <a:p>
                <a:r>
                  <a:rPr lang="en-US" altLang="zh-TW" dirty="0" smtClean="0"/>
                  <a:t>Multinomial distribution</a:t>
                </a:r>
              </a:p>
              <a:p>
                <a:endParaRPr lang="en-US" altLang="zh-TW" sz="1100" dirty="0" smtClean="0"/>
              </a:p>
              <a:p>
                <a:endParaRPr lang="en-US" altLang="zh-TW" sz="1100" dirty="0"/>
              </a:p>
              <a:p>
                <a:endParaRPr lang="en-US" altLang="zh-TW" sz="1100" dirty="0" smtClean="0"/>
              </a:p>
              <a:p>
                <a:endParaRPr lang="en-US" altLang="zh-TW" sz="1100" dirty="0"/>
              </a:p>
              <a:p>
                <a:endParaRPr lang="en-US" altLang="zh-TW" sz="1100" dirty="0" smtClean="0"/>
              </a:p>
              <a:p>
                <a:pPr lvl="1"/>
                <a:r>
                  <a:rPr lang="en-US" altLang="zh-TW" dirty="0" smtClean="0"/>
                  <a:t>Where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</m:nary>
                  </m:oMath>
                </a14:m>
                <a:r>
                  <a:rPr lang="en-US" altLang="zh-TW" dirty="0" smtClean="0"/>
                  <a:t>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TW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endParaRPr lang="en-US" altLang="zh-TW" dirty="0" smtClean="0"/>
              </a:p>
              <a:p>
                <a:endParaRPr lang="en-US" altLang="zh-TW" dirty="0" smtClean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1000" y="1371600"/>
                <a:ext cx="8655496" cy="4895850"/>
              </a:xfrm>
              <a:blipFill rotWithShape="0">
                <a:blip r:embed="rId3"/>
                <a:stretch>
                  <a:fillRect l="-493" t="-1121" b="-11582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82A2925-7CCB-4834-A370-9ADCE740D5D4}" type="slidenum">
              <a:rPr lang="zh-TW" altLang="en-US" smtClean="0"/>
              <a:pPr>
                <a:defRPr/>
              </a:pPr>
              <a:t>60</a:t>
            </a:fld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/>
              <p:cNvSpPr txBox="1"/>
              <p:nvPr/>
            </p:nvSpPr>
            <p:spPr>
              <a:xfrm>
                <a:off x="2593522" y="4499220"/>
                <a:ext cx="4230452" cy="6660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!</m:t>
                          </m:r>
                        </m:num>
                        <m:den>
                          <m:nary>
                            <m:naryPr>
                              <m:chr m:val="∏"/>
                              <m:limLoc m:val="subSup"/>
                              <m:ctrlP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zh-TW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0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TW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!</m:t>
                              </m:r>
                            </m:e>
                          </m:nary>
                        </m:den>
                      </m:f>
                      <m:sSubSup>
                        <m:sSubSup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sSub>
                            <m:sSubPr>
                              <m:ctrlP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p>
                      </m:sSubSup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3522" y="4499220"/>
                <a:ext cx="4230452" cy="66608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2630743" y="2996952"/>
                <a:ext cx="3830600" cy="5442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e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</m:e>
                      </m:d>
                      <m:sSup>
                        <m:sSup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  <m:sSup>
                        <m:sSup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(1−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0743" y="2996952"/>
                <a:ext cx="3830600" cy="54425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2097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Dirichlet</a:t>
            </a:r>
            <a:r>
              <a:rPr lang="en-US" altLang="zh-TW" dirty="0"/>
              <a:t> </a:t>
            </a:r>
            <a:r>
              <a:rPr lang="en-US" altLang="zh-TW" dirty="0" smtClean="0"/>
              <a:t>Process Mixture Model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381000" y="1371600"/>
                <a:ext cx="8655496" cy="4895850"/>
              </a:xfr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US" altLang="zh-TW" dirty="0" smtClean="0"/>
                  <a:t>Dirichlet distribution is the conjugate prior of multinomial distribution</a:t>
                </a:r>
              </a:p>
              <a:p>
                <a:endParaRPr lang="en-US" altLang="zh-TW" dirty="0"/>
              </a:p>
              <a:p>
                <a:endParaRPr lang="en-US" altLang="zh-TW" dirty="0" smtClean="0"/>
              </a:p>
              <a:p>
                <a:pPr lvl="1"/>
                <a:r>
                  <a:rPr lang="en-US" altLang="zh-TW" dirty="0" smtClean="0"/>
                  <a:t>Where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TW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e>
                    </m:nary>
                  </m:oMath>
                </a14:m>
                <a:r>
                  <a:rPr lang="en-US" altLang="zh-TW" dirty="0" smtClean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TW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endParaRPr lang="en-US" altLang="zh-TW" dirty="0" smtClean="0"/>
              </a:p>
              <a:p>
                <a:r>
                  <a:rPr lang="en-US" altLang="zh-TW" dirty="0" smtClean="0"/>
                  <a:t>Two parameters</a:t>
                </a:r>
              </a:p>
              <a:p>
                <a:pPr lvl="1"/>
                <a:r>
                  <a:rPr lang="en-US" altLang="zh-TW" dirty="0" smtClean="0"/>
                  <a:t>Concentration </a:t>
                </a:r>
                <a14:m>
                  <m:oMath xmlns:m="http://schemas.openxmlformats.org/officeDocument/2006/math">
                    <m:r>
                      <a:rPr lang="zh-TW" altLang="en-US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n-US" altLang="zh-TW" b="0" dirty="0" smtClean="0"/>
              </a:p>
              <a:p>
                <a:pPr lvl="1"/>
                <a:r>
                  <a:rPr lang="en-US" altLang="zh-TW" dirty="0" smtClean="0"/>
                  <a:t>Base measure </a:t>
                </a:r>
                <a14:m>
                  <m:oMath xmlns:m="http://schemas.openxmlformats.org/officeDocument/2006/math">
                    <m:r>
                      <a:rPr lang="en-US" altLang="zh-TW" b="0" i="0" smtClean="0"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TW" alt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altLang="zh-TW" b="0" i="0" smtClean="0">
                        <a:latin typeface="Cambria Math" panose="02040503050406030204" pitchFamily="18" charset="0"/>
                      </a:rPr>
                      <m:t>,…,</m:t>
                    </m:r>
                    <m:sSubSup>
                      <m:sSubSup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TW" dirty="0" smtClean="0"/>
                  <a:t> that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zh-TW" alt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den>
                    </m:f>
                  </m:oMath>
                </a14:m>
                <a:endParaRPr lang="en-US" altLang="zh-TW" dirty="0" smtClean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1000" y="1371600"/>
                <a:ext cx="8655496" cy="4895850"/>
              </a:xfrm>
              <a:blipFill rotWithShape="0">
                <a:blip r:embed="rId3"/>
                <a:stretch>
                  <a:fillRect l="-493" t="-1121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82A2925-7CCB-4834-A370-9ADCE740D5D4}" type="slidenum">
              <a:rPr lang="zh-TW" altLang="en-US" smtClean="0"/>
              <a:pPr>
                <a:defRPr/>
              </a:pPr>
              <a:t>61</a:t>
            </a:fld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/>
              <p:cNvSpPr txBox="1"/>
              <p:nvPr/>
            </p:nvSpPr>
            <p:spPr>
              <a:xfrm>
                <a:off x="2516109" y="2492896"/>
                <a:ext cx="3974165" cy="7500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0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TW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  <m:e>
                          <m:sSub>
                            <m:sSubPr>
                              <m:ctrlP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0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∏"/>
                              <m:limLoc m:val="subSup"/>
                              <m:supHide m:val="on"/>
                              <m:ctrlP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r>
                                <m:rPr>
                                  <m:sty m:val="p"/>
                                </m:rPr>
                                <a:rPr lang="el-GR" altLang="zh-TW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Γ</m:t>
                              </m:r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TW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TW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num>
                        <m:den>
                          <m:r>
                            <m:rPr>
                              <m:sty m:val="p"/>
                            </m:rPr>
                            <a:rPr lang="el-GR" altLang="zh-TW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  <m:r>
                            <a:rPr lang="en-US" altLang="zh-TW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US" altLang="zh-TW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en-US" altLang="zh-TW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altLang="zh-TW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TW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altLang="zh-TW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nary>
                        <m:naryPr>
                          <m:chr m:val="∏"/>
                          <m:supHide m:val="on"/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altLang="zh-TW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sz="2000" b="0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TW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6109" y="2492896"/>
                <a:ext cx="3974165" cy="75001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群組 16"/>
          <p:cNvGrpSpPr/>
          <p:nvPr/>
        </p:nvGrpSpPr>
        <p:grpSpPr>
          <a:xfrm>
            <a:off x="861794" y="5305349"/>
            <a:ext cx="1733808" cy="1508027"/>
            <a:chOff x="861794" y="5305349"/>
            <a:chExt cx="1733808" cy="1508027"/>
          </a:xfrm>
        </p:grpSpPr>
        <p:pic>
          <p:nvPicPr>
            <p:cNvPr id="8" name="Picture 2" descr="http://www.columbia.edu/%7Ecjd11/charles_dimaggio/DIRE/resources/Bayes/Bayes1/dirichlet.jpg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8772" b="58005"/>
            <a:stretch/>
          </p:blipFill>
          <p:spPr bwMode="auto">
            <a:xfrm>
              <a:off x="901621" y="5305349"/>
              <a:ext cx="1654155" cy="12199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文字方塊 6"/>
                <p:cNvSpPr txBox="1"/>
                <p:nvPr/>
              </p:nvSpPr>
              <p:spPr>
                <a:xfrm>
                  <a:off x="861794" y="6559460"/>
                  <a:ext cx="1733808" cy="25391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TW" sz="1050" i="1" smtClean="0">
                              <a:solidFill>
                                <a:srgbClr val="8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1050" i="1" smtClean="0">
                              <a:solidFill>
                                <a:srgbClr val="8000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TW" sz="1050" b="0" i="1" smtClean="0">
                              <a:solidFill>
                                <a:srgbClr val="8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sz="1050" b="0" i="1" smtClean="0">
                          <a:solidFill>
                            <a:srgbClr val="800000"/>
                          </a:solidFill>
                          <a:latin typeface="Cambria Math" panose="02040503050406030204" pitchFamily="18" charset="0"/>
                        </a:rPr>
                        <m:t>=3.5 </m:t>
                      </m:r>
                      <m:sSub>
                        <m:sSubPr>
                          <m:ctrlPr>
                            <a:rPr lang="en-US" altLang="zh-TW" sz="1050" i="1">
                              <a:solidFill>
                                <a:srgbClr val="8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1050" i="1">
                              <a:solidFill>
                                <a:srgbClr val="8000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TW" sz="1050" b="0" i="1" smtClean="0">
                              <a:solidFill>
                                <a:srgbClr val="8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sz="1050" i="1">
                          <a:solidFill>
                            <a:srgbClr val="800000"/>
                          </a:solidFill>
                          <a:latin typeface="Cambria Math" panose="02040503050406030204" pitchFamily="18" charset="0"/>
                        </a:rPr>
                        <m:t>=3.5</m:t>
                      </m:r>
                    </m:oMath>
                  </a14:m>
                  <a:r>
                    <a:rPr lang="zh-TW" altLang="en-US" sz="1050" dirty="0" smtClean="0">
                      <a:solidFill>
                        <a:srgbClr val="800000"/>
                      </a:solidFill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TW" sz="1050" i="1">
                              <a:solidFill>
                                <a:srgbClr val="8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1050" i="1">
                              <a:solidFill>
                                <a:srgbClr val="8000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TW" sz="1050" b="0" i="1" smtClean="0">
                              <a:solidFill>
                                <a:srgbClr val="8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sz="1050" i="1">
                          <a:solidFill>
                            <a:srgbClr val="800000"/>
                          </a:solidFill>
                          <a:latin typeface="Cambria Math" panose="02040503050406030204" pitchFamily="18" charset="0"/>
                        </a:rPr>
                        <m:t>=3.5</m:t>
                      </m:r>
                    </m:oMath>
                  </a14:m>
                  <a:endParaRPr lang="zh-TW" altLang="en-US" sz="1050" dirty="0">
                    <a:solidFill>
                      <a:srgbClr val="800000"/>
                    </a:solidFill>
                  </a:endParaRPr>
                </a:p>
              </p:txBody>
            </p:sp>
          </mc:Choice>
          <mc:Fallback xmlns="">
            <p:sp>
              <p:nvSpPr>
                <p:cNvPr id="7" name="文字方塊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1794" y="6559460"/>
                  <a:ext cx="1733808" cy="253916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6" name="群組 15"/>
          <p:cNvGrpSpPr/>
          <p:nvPr/>
        </p:nvGrpSpPr>
        <p:grpSpPr>
          <a:xfrm>
            <a:off x="2843808" y="5298112"/>
            <a:ext cx="1706557" cy="1532280"/>
            <a:chOff x="2659772" y="5298112"/>
            <a:chExt cx="1706557" cy="1532280"/>
          </a:xfrm>
        </p:grpSpPr>
        <p:pic>
          <p:nvPicPr>
            <p:cNvPr id="9" name="Picture 2" descr="http://www.columbia.edu/%7Ecjd11/charles_dimaggio/DIRE/resources/Bayes/Bayes1/dirichlet.jpg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291" b="57756"/>
            <a:stretch/>
          </p:blipFill>
          <p:spPr bwMode="auto">
            <a:xfrm>
              <a:off x="2711177" y="5298112"/>
              <a:ext cx="1572791" cy="12272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文字方塊 11"/>
                <p:cNvSpPr txBox="1"/>
                <p:nvPr/>
              </p:nvSpPr>
              <p:spPr>
                <a:xfrm>
                  <a:off x="2659772" y="6576476"/>
                  <a:ext cx="1706557" cy="25391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TW" sz="1050" i="1" smtClean="0">
                              <a:solidFill>
                                <a:srgbClr val="8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1050" i="1" smtClean="0">
                              <a:solidFill>
                                <a:srgbClr val="8000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TW" sz="1050" b="0" i="1" smtClean="0">
                              <a:solidFill>
                                <a:srgbClr val="8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sz="1050" b="0" i="1" smtClean="0">
                          <a:solidFill>
                            <a:srgbClr val="800000"/>
                          </a:solidFill>
                          <a:latin typeface="Cambria Math" panose="02040503050406030204" pitchFamily="18" charset="0"/>
                        </a:rPr>
                        <m:t>=10 </m:t>
                      </m:r>
                      <m:sSub>
                        <m:sSubPr>
                          <m:ctrlPr>
                            <a:rPr lang="en-US" altLang="zh-TW" sz="1050" i="1">
                              <a:solidFill>
                                <a:srgbClr val="8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1050" i="1">
                              <a:solidFill>
                                <a:srgbClr val="8000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TW" sz="1050" b="0" i="1" smtClean="0">
                              <a:solidFill>
                                <a:srgbClr val="8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sz="1050" i="1">
                          <a:solidFill>
                            <a:srgbClr val="800000"/>
                          </a:solidFill>
                          <a:latin typeface="Cambria Math" panose="02040503050406030204" pitchFamily="18" charset="0"/>
                        </a:rPr>
                        <m:t>=3.5</m:t>
                      </m:r>
                    </m:oMath>
                  </a14:m>
                  <a:r>
                    <a:rPr lang="zh-TW" altLang="en-US" sz="1050" dirty="0" smtClean="0">
                      <a:solidFill>
                        <a:srgbClr val="800000"/>
                      </a:solidFill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TW" sz="1050" i="1">
                              <a:solidFill>
                                <a:srgbClr val="8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1050" i="1">
                              <a:solidFill>
                                <a:srgbClr val="8000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TW" sz="1050" b="0" i="1" smtClean="0">
                              <a:solidFill>
                                <a:srgbClr val="8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sz="1050" i="1">
                          <a:solidFill>
                            <a:srgbClr val="800000"/>
                          </a:solidFill>
                          <a:latin typeface="Cambria Math" panose="02040503050406030204" pitchFamily="18" charset="0"/>
                        </a:rPr>
                        <m:t>=3.5</m:t>
                      </m:r>
                    </m:oMath>
                  </a14:m>
                  <a:endParaRPr lang="zh-TW" altLang="en-US" sz="1050" dirty="0">
                    <a:solidFill>
                      <a:srgbClr val="800000"/>
                    </a:solidFill>
                  </a:endParaRPr>
                </a:p>
              </p:txBody>
            </p:sp>
          </mc:Choice>
          <mc:Fallback xmlns="">
            <p:sp>
              <p:nvSpPr>
                <p:cNvPr id="12" name="文字方塊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59772" y="6576476"/>
                  <a:ext cx="1706557" cy="253916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5" name="群組 14"/>
          <p:cNvGrpSpPr/>
          <p:nvPr/>
        </p:nvGrpSpPr>
        <p:grpSpPr>
          <a:xfrm>
            <a:off x="4854830" y="5298112"/>
            <a:ext cx="1706557" cy="1488584"/>
            <a:chOff x="4470779" y="5301208"/>
            <a:chExt cx="1706557" cy="1488584"/>
          </a:xfrm>
        </p:grpSpPr>
        <p:pic>
          <p:nvPicPr>
            <p:cNvPr id="2050" name="Picture 2" descr="http://www.columbia.edu/%7Ecjd11/charles_dimaggio/DIRE/resources/Bayes/Bayes1/dirichlet.jpg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2319" r="48808" b="5544"/>
            <a:stretch/>
          </p:blipFill>
          <p:spPr bwMode="auto">
            <a:xfrm>
              <a:off x="4502087" y="5301208"/>
              <a:ext cx="1652985" cy="12241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文字方塊 12"/>
                <p:cNvSpPr txBox="1"/>
                <p:nvPr/>
              </p:nvSpPr>
              <p:spPr>
                <a:xfrm>
                  <a:off x="4470779" y="6535876"/>
                  <a:ext cx="1706557" cy="25391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TW" sz="1050" i="1" smtClean="0">
                              <a:solidFill>
                                <a:srgbClr val="8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1050" i="1" smtClean="0">
                              <a:solidFill>
                                <a:srgbClr val="8000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TW" sz="1050" b="0" i="1" smtClean="0">
                              <a:solidFill>
                                <a:srgbClr val="8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sz="1050" b="0" i="1" smtClean="0">
                          <a:solidFill>
                            <a:srgbClr val="800000"/>
                          </a:solidFill>
                          <a:latin typeface="Cambria Math" panose="02040503050406030204" pitchFamily="18" charset="0"/>
                        </a:rPr>
                        <m:t>=3.5 </m:t>
                      </m:r>
                      <m:sSub>
                        <m:sSubPr>
                          <m:ctrlPr>
                            <a:rPr lang="en-US" altLang="zh-TW" sz="1050" i="1">
                              <a:solidFill>
                                <a:srgbClr val="8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1050" i="1">
                              <a:solidFill>
                                <a:srgbClr val="8000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TW" sz="1050" b="0" i="1" smtClean="0">
                              <a:solidFill>
                                <a:srgbClr val="8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sz="1050" i="1">
                          <a:solidFill>
                            <a:srgbClr val="8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1050" b="0" i="1" smtClean="0">
                          <a:solidFill>
                            <a:srgbClr val="800000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</m:oMath>
                  </a14:m>
                  <a:r>
                    <a:rPr lang="zh-TW" altLang="en-US" sz="1050" dirty="0" smtClean="0">
                      <a:solidFill>
                        <a:srgbClr val="800000"/>
                      </a:solidFill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TW" sz="1050" i="1">
                              <a:solidFill>
                                <a:srgbClr val="8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1050" i="1">
                              <a:solidFill>
                                <a:srgbClr val="8000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TW" sz="1050" b="0" i="1" smtClean="0">
                              <a:solidFill>
                                <a:srgbClr val="8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sz="1050" i="1">
                          <a:solidFill>
                            <a:srgbClr val="800000"/>
                          </a:solidFill>
                          <a:latin typeface="Cambria Math" panose="02040503050406030204" pitchFamily="18" charset="0"/>
                        </a:rPr>
                        <m:t>=3.5</m:t>
                      </m:r>
                    </m:oMath>
                  </a14:m>
                  <a:endParaRPr lang="zh-TW" altLang="en-US" sz="1050" dirty="0">
                    <a:solidFill>
                      <a:srgbClr val="800000"/>
                    </a:solidFill>
                  </a:endParaRPr>
                </a:p>
              </p:txBody>
            </p:sp>
          </mc:Choice>
          <mc:Fallback xmlns="">
            <p:sp>
              <p:nvSpPr>
                <p:cNvPr id="13" name="文字方塊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70779" y="6535876"/>
                  <a:ext cx="1706557" cy="253916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" name="群組 10"/>
          <p:cNvGrpSpPr/>
          <p:nvPr/>
        </p:nvGrpSpPr>
        <p:grpSpPr>
          <a:xfrm>
            <a:off x="6906027" y="5298112"/>
            <a:ext cx="1706557" cy="1453026"/>
            <a:chOff x="6331023" y="5301208"/>
            <a:chExt cx="1706557" cy="1453026"/>
          </a:xfrm>
        </p:grpSpPr>
        <p:pic>
          <p:nvPicPr>
            <p:cNvPr id="10" name="Picture 2" descr="http://www.columbia.edu/%7Ecjd11/charles_dimaggio/DIRE/resources/Bayes/Bayes1/dirichlet.jpg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933" t="53576" b="4287"/>
            <a:stretch/>
          </p:blipFill>
          <p:spPr bwMode="auto">
            <a:xfrm>
              <a:off x="6364146" y="5301208"/>
              <a:ext cx="1584374" cy="12241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文字方塊 13"/>
                <p:cNvSpPr txBox="1"/>
                <p:nvPr/>
              </p:nvSpPr>
              <p:spPr>
                <a:xfrm>
                  <a:off x="6331023" y="6500318"/>
                  <a:ext cx="1706557" cy="25391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TW" sz="1050" i="1" smtClean="0">
                              <a:solidFill>
                                <a:srgbClr val="8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1050" i="1" smtClean="0">
                              <a:solidFill>
                                <a:srgbClr val="8000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TW" sz="1050" b="0" i="1" smtClean="0">
                              <a:solidFill>
                                <a:srgbClr val="8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sz="1050" b="0" i="1" smtClean="0">
                          <a:solidFill>
                            <a:srgbClr val="800000"/>
                          </a:solidFill>
                          <a:latin typeface="Cambria Math" panose="02040503050406030204" pitchFamily="18" charset="0"/>
                        </a:rPr>
                        <m:t>=3.5 </m:t>
                      </m:r>
                      <m:sSub>
                        <m:sSubPr>
                          <m:ctrlPr>
                            <a:rPr lang="en-US" altLang="zh-TW" sz="1050" i="1">
                              <a:solidFill>
                                <a:srgbClr val="8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1050" i="1">
                              <a:solidFill>
                                <a:srgbClr val="8000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TW" sz="1050" b="0" i="1" smtClean="0">
                              <a:solidFill>
                                <a:srgbClr val="8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sz="1050" i="1">
                          <a:solidFill>
                            <a:srgbClr val="8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1050" b="0" i="1" smtClean="0">
                          <a:solidFill>
                            <a:srgbClr val="800000"/>
                          </a:solidFill>
                          <a:latin typeface="Cambria Math" panose="02040503050406030204" pitchFamily="18" charset="0"/>
                        </a:rPr>
                        <m:t>3.5</m:t>
                      </m:r>
                    </m:oMath>
                  </a14:m>
                  <a:r>
                    <a:rPr lang="zh-TW" altLang="en-US" sz="1050" dirty="0" smtClean="0">
                      <a:solidFill>
                        <a:srgbClr val="800000"/>
                      </a:solidFill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TW" sz="1050" i="1">
                              <a:solidFill>
                                <a:srgbClr val="8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1050" i="1">
                              <a:solidFill>
                                <a:srgbClr val="8000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TW" sz="1050" b="0" i="1" smtClean="0">
                              <a:solidFill>
                                <a:srgbClr val="8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sz="1050" i="1">
                          <a:solidFill>
                            <a:srgbClr val="8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1050" b="0" i="1" smtClean="0">
                          <a:solidFill>
                            <a:srgbClr val="800000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</m:oMath>
                  </a14:m>
                  <a:endParaRPr lang="zh-TW" altLang="en-US" sz="1050" dirty="0">
                    <a:solidFill>
                      <a:srgbClr val="800000"/>
                    </a:solidFill>
                  </a:endParaRPr>
                </a:p>
              </p:txBody>
            </p:sp>
          </mc:Choice>
          <mc:Fallback xmlns="">
            <p:sp>
              <p:nvSpPr>
                <p:cNvPr id="14" name="文字方塊 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31023" y="6500318"/>
                  <a:ext cx="1706557" cy="253916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996292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Dirichlet</a:t>
            </a:r>
            <a:r>
              <a:rPr lang="en-US" altLang="zh-TW" dirty="0"/>
              <a:t> </a:t>
            </a:r>
            <a:r>
              <a:rPr lang="en-US" altLang="zh-TW" dirty="0" smtClean="0"/>
              <a:t>Process Mixture Model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381000" y="1371600"/>
                <a:ext cx="8655496" cy="4895850"/>
              </a:xfr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US" altLang="zh-TW" dirty="0" smtClean="0"/>
                  <a:t>Dirichlet process (DP) is an infinite-dimensional generalization of </a:t>
                </a:r>
                <a:r>
                  <a:rPr lang="en-US" altLang="zh-TW" dirty="0" err="1" smtClean="0"/>
                  <a:t>Dirichlet</a:t>
                </a:r>
                <a:r>
                  <a:rPr lang="en-US" altLang="zh-TW" dirty="0" smtClean="0"/>
                  <a:t> distribution</a:t>
                </a:r>
              </a:p>
              <a:p>
                <a:r>
                  <a:rPr lang="en-US" altLang="zh-TW" dirty="0" smtClean="0"/>
                  <a:t>DP also has two parameters</a:t>
                </a:r>
              </a:p>
              <a:p>
                <a:pPr lvl="1"/>
                <a:r>
                  <a:rPr lang="en-US" altLang="zh-TW" dirty="0" smtClean="0"/>
                  <a:t>Strength </a:t>
                </a:r>
                <a14:m>
                  <m:oMath xmlns:m="http://schemas.openxmlformats.org/officeDocument/2006/math">
                    <m:r>
                      <a:rPr lang="zh-TW" altLang="en-US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altLang="zh-TW" dirty="0" smtClean="0"/>
                  <a:t> likes an inverse-variance of DP</a:t>
                </a:r>
              </a:p>
              <a:p>
                <a:pPr lvl="1"/>
                <a:r>
                  <a:rPr lang="en-US" altLang="zh-TW" dirty="0" smtClean="0"/>
                  <a:t>Base distribution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altLang="zh-TW" dirty="0" smtClean="0"/>
                  <a:t> likes the mean of DP</a:t>
                </a:r>
              </a:p>
              <a:p>
                <a:r>
                  <a:rPr lang="en-US" altLang="zh-TW" dirty="0" smtClean="0"/>
                  <a:t>If for any partition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TW" dirty="0" smtClean="0"/>
                  <a:t> of </a:t>
                </a:r>
                <a14:m>
                  <m:oMath xmlns:m="http://schemas.openxmlformats.org/officeDocument/2006/math">
                    <m:r>
                      <a:rPr lang="zh-TW" altLang="en-US" i="1" smtClean="0">
                        <a:latin typeface="Cambria Math" panose="02040503050406030204" pitchFamily="18" charset="0"/>
                      </a:rPr>
                      <m:t>𝕩</m:t>
                    </m:r>
                  </m:oMath>
                </a14:m>
                <a:r>
                  <a:rPr lang="en-US" altLang="zh-TW" dirty="0" smtClean="0"/>
                  <a:t>:</a:t>
                </a: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1000" y="1371600"/>
                <a:ext cx="8655496" cy="4895850"/>
              </a:xfrm>
              <a:blipFill rotWithShape="0">
                <a:blip r:embed="rId3"/>
                <a:stretch>
                  <a:fillRect l="-493" t="-1121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82A2925-7CCB-4834-A370-9ADCE740D5D4}" type="slidenum">
              <a:rPr lang="zh-TW" altLang="en-US" smtClean="0"/>
              <a:pPr>
                <a:defRPr/>
              </a:pPr>
              <a:t>62</a:t>
            </a:fld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/>
              <p:cNvSpPr txBox="1"/>
              <p:nvPr/>
            </p:nvSpPr>
            <p:spPr>
              <a:xfrm>
                <a:off x="3491880" y="4725144"/>
                <a:ext cx="190167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800" b="0" i="0" smtClean="0">
                          <a:latin typeface="Cambria Math" panose="02040503050406030204" pitchFamily="18" charset="0"/>
                        </a:rPr>
                        <m:t>G</m:t>
                      </m:r>
                      <m:r>
                        <a:rPr lang="en-US" altLang="zh-TW" sz="2800" b="0" i="0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m:rPr>
                          <m:sty m:val="p"/>
                        </m:rPr>
                        <a:rPr lang="en-US" altLang="zh-TW" sz="2800" b="0" i="0" smtClean="0">
                          <a:latin typeface="Cambria Math" panose="02040503050406030204" pitchFamily="18" charset="0"/>
                        </a:rPr>
                        <m:t>DP</m:t>
                      </m:r>
                      <m:r>
                        <a:rPr lang="en-US" altLang="zh-TW" sz="2800" b="0" i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l-GR" altLang="zh-TW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α</m:t>
                      </m:r>
                      <m:r>
                        <a:rPr lang="en-US" altLang="zh-TW" sz="2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altLang="zh-TW" sz="2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altLang="zh-TW" sz="2800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1880" y="4725144"/>
                <a:ext cx="1901674" cy="43088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/>
              <p:cNvSpPr txBox="1"/>
              <p:nvPr/>
            </p:nvSpPr>
            <p:spPr>
              <a:xfrm>
                <a:off x="1441443" y="4221088"/>
                <a:ext cx="653460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endParaRPr lang="zh-TW" altLang="en-US" sz="2400" dirty="0"/>
              </a:p>
            </p:txBody>
          </p:sp>
        </mc:Choice>
        <mc:Fallback xmlns="">
          <p:sp>
            <p:nvSpPr>
              <p:cNvPr id="9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1443" y="4221088"/>
                <a:ext cx="6534609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1026" r="-1213" b="-377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圖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87824" y="5184611"/>
            <a:ext cx="3122315" cy="1700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576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95536" y="404664"/>
            <a:ext cx="8640960" cy="679104"/>
          </a:xfrm>
        </p:spPr>
        <p:txBody>
          <a:bodyPr/>
          <a:lstStyle/>
          <a:p>
            <a:r>
              <a:rPr lang="en-US" altLang="zh-TW" dirty="0" smtClean="0"/>
              <a:t>Activity Recognition Model of Online Mode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381000" y="1371600"/>
                <a:ext cx="8871520" cy="4895850"/>
              </a:xfr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US" altLang="zh-TW" dirty="0" smtClean="0"/>
                  <a:t>The features of HMM is same to the second layer non-parametric hierarchical activity recognition model</a:t>
                </a:r>
              </a:p>
              <a:p>
                <a:r>
                  <a:rPr lang="en-US" altLang="zh-TW" dirty="0" smtClean="0"/>
                  <a:t>Let sequential data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altLang="zh-TW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zh-TW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TW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zh-TW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TW" dirty="0"/>
                  <a:t>, </a:t>
                </a:r>
                <a:r>
                  <a:rPr lang="en-US" altLang="zh-TW" dirty="0" smtClean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TW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zh-TW" altLang="zh-TW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d>
                          <m:dPr>
                            <m:ctrlPr>
                              <a:rPr lang="zh-TW" altLang="zh-TW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</m:d>
                      </m:sup>
                    </m:sSup>
                  </m:oMath>
                </a14:m>
                <a:endParaRPr lang="en-US" altLang="zh-TW" dirty="0" smtClean="0"/>
              </a:p>
              <a:p>
                <a:pPr lvl="1"/>
                <a:r>
                  <a:rPr lang="en-US" altLang="zh-TW" dirty="0" smtClean="0"/>
                  <a:t>Every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>
                        <a:latin typeface="Cambria Math" panose="02040503050406030204" pitchFamily="18" charset="0"/>
                      </a:rPr>
                      <m:t>y</m:t>
                    </m:r>
                  </m:oMath>
                </a14:m>
                <a:r>
                  <a:rPr lang="en-US" altLang="zh-TW" dirty="0"/>
                  <a:t> is generated by a hidden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TW" dirty="0"/>
                  <a:t> where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TW">
                        <a:latin typeface="Cambria Math" panose="02040503050406030204" pitchFamily="18" charset="0"/>
                      </a:rPr>
                      <m:t>=1,…,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en-US" altLang="zh-TW" dirty="0" smtClean="0"/>
              </a:p>
              <a:p>
                <a:r>
                  <a:rPr lang="en-US" altLang="zh-TW" dirty="0" smtClean="0"/>
                  <a:t>The detail implementation of HMM describes in [1] </a:t>
                </a:r>
                <a:endParaRPr lang="en-US" altLang="zh-TW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1000" y="1371600"/>
                <a:ext cx="8871520" cy="4895850"/>
              </a:xfrm>
              <a:blipFill rotWithShape="0">
                <a:blip r:embed="rId3"/>
                <a:stretch>
                  <a:fillRect l="-481" t="-1121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82A2925-7CCB-4834-A370-9ADCE740D5D4}" type="slidenum">
              <a:rPr lang="zh-TW" altLang="en-US" smtClean="0"/>
              <a:pPr>
                <a:defRPr/>
              </a:pPr>
              <a:t>63</a:t>
            </a:fld>
            <a:endParaRPr lang="zh-TW" altLang="en-US" dirty="0"/>
          </a:p>
        </p:txBody>
      </p:sp>
      <p:pic>
        <p:nvPicPr>
          <p:cNvPr id="10" name="圖片 9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7" y="4509120"/>
            <a:ext cx="7056784" cy="2448272"/>
          </a:xfrm>
          <a:prstGeom prst="rect">
            <a:avLst/>
          </a:prstGeom>
          <a:noFill/>
        </p:spPr>
      </p:pic>
      <p:sp>
        <p:nvSpPr>
          <p:cNvPr id="5" name="文字方塊 4"/>
          <p:cNvSpPr txBox="1"/>
          <p:nvPr/>
        </p:nvSpPr>
        <p:spPr>
          <a:xfrm>
            <a:off x="755576" y="3911531"/>
            <a:ext cx="6480720" cy="309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[1] P</a:t>
            </a:r>
            <a:r>
              <a:rPr lang="en-US" altLang="zh-TW" sz="14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altLang="zh-TW" sz="1400" dirty="0" err="1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Blunsom</a:t>
            </a:r>
            <a:r>
              <a:rPr lang="en-US" altLang="zh-TW" sz="14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"Hidden </a:t>
            </a:r>
            <a:r>
              <a:rPr lang="en-US" altLang="zh-TW" sz="1400" dirty="0" err="1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markov</a:t>
            </a:r>
            <a:r>
              <a:rPr lang="en-US" altLang="zh-TW" sz="14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models," </a:t>
            </a:r>
            <a:r>
              <a:rPr lang="en-US" altLang="zh-TW" sz="1400" i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Lecture notes, </a:t>
            </a:r>
            <a:r>
              <a:rPr lang="en-US" altLang="zh-TW" sz="14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vol. 15, pp. 18-19, 2004.</a:t>
            </a:r>
            <a:endParaRPr lang="zh-TW" altLang="en-US" sz="14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218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95536" y="404664"/>
            <a:ext cx="8568952" cy="679104"/>
          </a:xfrm>
        </p:spPr>
        <p:txBody>
          <a:bodyPr/>
          <a:lstStyle/>
          <a:p>
            <a:r>
              <a:rPr lang="en-US" altLang="zh-TW" dirty="0"/>
              <a:t>Activity of Daily Living-aware </a:t>
            </a:r>
            <a:r>
              <a:rPr lang="en-US" altLang="zh-TW" dirty="0" smtClean="0"/>
              <a:t>System</a:t>
            </a:r>
            <a:endParaRPr lang="en-US" altLang="zh-TW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81000" y="1371600"/>
            <a:ext cx="8655496" cy="4895850"/>
          </a:xfrm>
        </p:spPr>
        <p:txBody>
          <a:bodyPr/>
          <a:lstStyle/>
          <a:p>
            <a:r>
              <a:rPr lang="en-US" altLang="zh-TW" dirty="0"/>
              <a:t>The healthcare system </a:t>
            </a:r>
            <a:r>
              <a:rPr lang="en-US" altLang="zh-TW" dirty="0" smtClean="0"/>
              <a:t>can real-time </a:t>
            </a:r>
            <a:r>
              <a:rPr lang="en-US" altLang="zh-TW" dirty="0"/>
              <a:t>aware residents’ activity based on </a:t>
            </a:r>
            <a:r>
              <a:rPr lang="en-US" altLang="zh-TW" dirty="0" smtClean="0"/>
              <a:t>proposed </a:t>
            </a:r>
            <a:r>
              <a:rPr lang="en-US" altLang="zh-TW" dirty="0"/>
              <a:t>activity recognition </a:t>
            </a:r>
            <a:r>
              <a:rPr lang="en-US" altLang="zh-TW" dirty="0" smtClean="0"/>
              <a:t>models</a:t>
            </a:r>
          </a:p>
          <a:p>
            <a:r>
              <a:rPr lang="en-US" altLang="zh-TW" dirty="0" smtClean="0"/>
              <a:t>Three main components of activity-aware system</a:t>
            </a:r>
          </a:p>
          <a:p>
            <a:pPr lvl="1"/>
            <a:r>
              <a:rPr lang="en-US" altLang="zh-TW" dirty="0" smtClean="0"/>
              <a:t>The function of activity recognition</a:t>
            </a:r>
          </a:p>
          <a:p>
            <a:pPr lvl="1"/>
            <a:r>
              <a:rPr lang="en-US" altLang="zh-TW" dirty="0" smtClean="0"/>
              <a:t>The interface of labeling data</a:t>
            </a:r>
          </a:p>
          <a:p>
            <a:pPr lvl="1"/>
            <a:r>
              <a:rPr lang="en-US" altLang="zh-TW" dirty="0" smtClean="0"/>
              <a:t>The function of discovering unknown activity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82A2925-7CCB-4834-A370-9ADCE740D5D4}" type="slidenum">
              <a:rPr lang="zh-TW" altLang="en-US" smtClean="0"/>
              <a:pPr>
                <a:defRPr/>
              </a:pPr>
              <a:t>64</a:t>
            </a:fld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3688" y="4161967"/>
            <a:ext cx="6084367" cy="2696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039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95536" y="404664"/>
            <a:ext cx="8568952" cy="679104"/>
          </a:xfrm>
        </p:spPr>
        <p:txBody>
          <a:bodyPr/>
          <a:lstStyle/>
          <a:p>
            <a:r>
              <a:rPr lang="en-US" altLang="zh-TW" dirty="0" smtClean="0"/>
              <a:t>Adaptive Learning on Online Mode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81000" y="1371600"/>
            <a:ext cx="8763000" cy="4895850"/>
          </a:xfrm>
        </p:spPr>
        <p:txBody>
          <a:bodyPr/>
          <a:lstStyle/>
          <a:p>
            <a:r>
              <a:rPr lang="en-US" altLang="zh-TW" dirty="0" smtClean="0"/>
              <a:t>After proving service immediately, the system will require user or caregiver to confirm this instance</a:t>
            </a:r>
          </a:p>
          <a:p>
            <a:r>
              <a:rPr lang="en-US" altLang="zh-TW" dirty="0" smtClean="0"/>
              <a:t>According to the confirm information, re-train the activity recognition model of </a:t>
            </a:r>
            <a:r>
              <a:rPr lang="en-US" altLang="zh-TW" dirty="0" smtClean="0"/>
              <a:t>DBN</a:t>
            </a:r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82A2925-7CCB-4834-A370-9ADCE740D5D4}" type="slidenum">
              <a:rPr lang="zh-TW" altLang="en-US" smtClean="0"/>
              <a:pPr>
                <a:defRPr/>
              </a:pPr>
              <a:t>65</a:t>
            </a:fld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4158985"/>
            <a:ext cx="6624736" cy="2812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6004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95536" y="404664"/>
            <a:ext cx="8568952" cy="679104"/>
          </a:xfrm>
        </p:spPr>
        <p:txBody>
          <a:bodyPr/>
          <a:lstStyle/>
          <a:p>
            <a:r>
              <a:rPr lang="en-US" altLang="zh-TW" dirty="0" smtClean="0"/>
              <a:t>Performance of Online Activity Recognition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81000" y="1371600"/>
            <a:ext cx="8583488" cy="4895850"/>
          </a:xfrm>
        </p:spPr>
        <p:txBody>
          <a:bodyPr/>
          <a:lstStyle/>
          <a:p>
            <a:r>
              <a:rPr lang="en-US" altLang="zh-TW" dirty="0" smtClean="0"/>
              <a:t>Testing 10 folds cross-validation of online AR model</a:t>
            </a:r>
          </a:p>
          <a:p>
            <a:pPr lvl="1"/>
            <a:r>
              <a:rPr lang="en-US" altLang="zh-TW" dirty="0" smtClean="0"/>
              <a:t>Using labeling data from NHARM</a:t>
            </a:r>
          </a:p>
          <a:p>
            <a:pPr lvl="1"/>
            <a:r>
              <a:rPr lang="en-US" altLang="zh-TW" dirty="0" smtClean="0"/>
              <a:t>The </a:t>
            </a:r>
            <a:r>
              <a:rPr lang="en-US" altLang="zh-TW" dirty="0" smtClean="0"/>
              <a:t>equation of Precision and Recall</a:t>
            </a:r>
          </a:p>
          <a:p>
            <a:pPr lvl="1"/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82A2925-7CCB-4834-A370-9ADCE740D5D4}" type="slidenum">
              <a:rPr lang="zh-TW" altLang="en-US" smtClean="0"/>
              <a:pPr>
                <a:defRPr/>
              </a:pPr>
              <a:t>66</a:t>
            </a:fld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1815257" y="3573016"/>
                <a:ext cx="5205015" cy="7120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zh-TW" altLang="en-US" sz="2000">
                          <a:latin typeface="Cambria Math" panose="02040503050406030204" pitchFamily="18" charset="0"/>
                        </a:rPr>
                        <m:t>P</m:t>
                      </m:r>
                      <m:r>
                        <m:rPr>
                          <m:sty m:val="p"/>
                        </m:rPr>
                        <a:rPr lang="zh-TW" altLang="en-US" sz="2000" i="0">
                          <a:latin typeface="Cambria Math" panose="02040503050406030204" pitchFamily="18" charset="0"/>
                        </a:rPr>
                        <m:t>recision</m:t>
                      </m:r>
                      <m:r>
                        <a:rPr lang="zh-TW" altLang="en-US" sz="20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TW" alt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𝑇𝑟𝑢𝑒𝑃𝑜𝑠𝑖𝑡𝑖𝑣𝑒</m:t>
                          </m:r>
                        </m:num>
                        <m:den>
                          <m:d>
                            <m:dPr>
                              <m:ctrlPr>
                                <a:rPr lang="zh-TW" alt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TW" altLang="en-US" sz="2000" i="1">
                                  <a:latin typeface="Cambria Math" panose="02040503050406030204" pitchFamily="18" charset="0"/>
                                </a:rPr>
                                <m:t>𝑇𝑟𝑢𝑒𝑃𝑜𝑠𝑖𝑡𝑖𝑣𝑒</m:t>
                              </m:r>
                              <m:r>
                                <a:rPr lang="zh-TW" altLang="en-US" sz="2000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zh-TW" altLang="en-US" sz="2000" i="1">
                                  <a:latin typeface="Cambria Math" panose="02040503050406030204" pitchFamily="18" charset="0"/>
                                </a:rPr>
                                <m:t>𝐹𝑎𝑙𝑠𝑒𝑃𝑜𝑠𝑖𝑡𝑖𝑣𝑒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5257" y="3573016"/>
                <a:ext cx="5205015" cy="712054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2163211" y="4573102"/>
                <a:ext cx="5019066" cy="7225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zh-TW" altLang="en-US" sz="2000">
                          <a:latin typeface="Cambria Math" panose="02040503050406030204" pitchFamily="18" charset="0"/>
                        </a:rPr>
                        <m:t>R</m:t>
                      </m:r>
                      <m:r>
                        <m:rPr>
                          <m:sty m:val="p"/>
                        </m:rPr>
                        <a:rPr lang="zh-TW" altLang="en-US" sz="2000" i="0">
                          <a:latin typeface="Cambria Math" panose="02040503050406030204" pitchFamily="18" charset="0"/>
                        </a:rPr>
                        <m:t>ecall</m:t>
                      </m:r>
                      <m:r>
                        <a:rPr lang="zh-TW" altLang="en-US" sz="2000" i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zh-TW" alt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𝑇𝑟𝑢𝑒𝑃𝑜𝑠𝑖𝑡𝑖𝑣𝑒</m:t>
                          </m:r>
                        </m:num>
                        <m:den>
                          <m:d>
                            <m:dPr>
                              <m:ctrlPr>
                                <a:rPr lang="zh-TW" alt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TW" altLang="en-US" sz="2000" i="1">
                                  <a:latin typeface="Cambria Math" panose="02040503050406030204" pitchFamily="18" charset="0"/>
                                </a:rPr>
                                <m:t>𝑇𝑟𝑢𝑒𝑃𝑜𝑠𝑖𝑡𝑖𝑣𝑒</m:t>
                              </m:r>
                              <m:r>
                                <a:rPr lang="zh-TW" altLang="en-US" sz="2000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zh-TW" altLang="en-US" sz="2000" i="1">
                                  <a:latin typeface="Cambria Math" panose="02040503050406030204" pitchFamily="18" charset="0"/>
                                </a:rPr>
                                <m:t>𝐹𝑎𝑙𝑠𝑒𝑁𝑒𝑔𝑎𝑡𝑖𝑣𝑒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3211" y="4573102"/>
                <a:ext cx="5019066" cy="72250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55203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23528" y="404664"/>
            <a:ext cx="8215312" cy="679104"/>
          </a:xfrm>
        </p:spPr>
        <p:txBody>
          <a:bodyPr/>
          <a:lstStyle/>
          <a:p>
            <a:r>
              <a:rPr lang="en-US" altLang="zh-TW" dirty="0" smtClean="0"/>
              <a:t>Related Work</a:t>
            </a:r>
            <a:endParaRPr lang="zh-TW" altLang="en-US" dirty="0"/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3104317"/>
              </p:ext>
            </p:extLst>
          </p:nvPr>
        </p:nvGraphicFramePr>
        <p:xfrm>
          <a:off x="213938" y="1268760"/>
          <a:ext cx="8578507" cy="302709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298438"/>
                <a:gridCol w="1123520"/>
                <a:gridCol w="1008112"/>
                <a:gridCol w="1961343"/>
                <a:gridCol w="2187094"/>
              </a:tblGrid>
              <a:tr h="344851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Hant" sz="1600" dirty="0" smtClean="0">
                          <a:latin typeface="Times"/>
                          <a:cs typeface="Times"/>
                        </a:rPr>
                        <a:t>ADL-aware System</a:t>
                      </a:r>
                      <a:endParaRPr lang="zh-Hant" altLang="en-US" sz="1600" dirty="0">
                        <a:latin typeface="Times"/>
                        <a:cs typeface="Times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Hant" sz="1600" dirty="0" smtClean="0">
                          <a:latin typeface="Times"/>
                          <a:cs typeface="Times"/>
                        </a:rPr>
                        <a:t>Sensor</a:t>
                      </a:r>
                      <a:r>
                        <a:rPr lang="zh-Hant" altLang="en-US" sz="1600" dirty="0" smtClean="0">
                          <a:latin typeface="Times"/>
                          <a:cs typeface="Times"/>
                        </a:rPr>
                        <a:t> </a:t>
                      </a:r>
                      <a:r>
                        <a:rPr lang="en-US" altLang="zh-Hant" sz="1600" dirty="0" smtClean="0">
                          <a:latin typeface="Times"/>
                          <a:cs typeface="Times"/>
                        </a:rPr>
                        <a:t>Network</a:t>
                      </a:r>
                      <a:endParaRPr lang="zh-Hant" altLang="en-US" sz="1600" dirty="0">
                        <a:latin typeface="Times"/>
                        <a:cs typeface="Time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Hant" alt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Hant" sz="1600" dirty="0" smtClean="0">
                          <a:latin typeface="Times"/>
                          <a:cs typeface="Times"/>
                        </a:rPr>
                        <a:t>Nonparametric</a:t>
                      </a:r>
                      <a:r>
                        <a:rPr lang="zh-Hant" altLang="en-US" sz="1600" dirty="0" smtClean="0">
                          <a:latin typeface="Times"/>
                          <a:cs typeface="Times"/>
                        </a:rPr>
                        <a:t> </a:t>
                      </a:r>
                      <a:r>
                        <a:rPr lang="en-US" altLang="zh-Hant" sz="1600" dirty="0" smtClean="0">
                          <a:latin typeface="Times"/>
                          <a:cs typeface="Times"/>
                        </a:rPr>
                        <a:t>Methods</a:t>
                      </a:r>
                      <a:endParaRPr lang="zh-Hant" altLang="en-US" sz="1600" dirty="0">
                        <a:latin typeface="Times"/>
                        <a:cs typeface="Times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Hant" sz="1600" dirty="0" smtClean="0">
                          <a:latin typeface="Times"/>
                          <a:cs typeface="Times"/>
                        </a:rPr>
                        <a:t>Discover</a:t>
                      </a:r>
                      <a:r>
                        <a:rPr lang="zh-Hant" altLang="en-US" sz="1600" dirty="0" smtClean="0">
                          <a:latin typeface="Times"/>
                          <a:cs typeface="Times"/>
                        </a:rPr>
                        <a:t> </a:t>
                      </a:r>
                      <a:r>
                        <a:rPr lang="en-US" altLang="zh-Hant" sz="1600" dirty="0" smtClean="0">
                          <a:latin typeface="Times"/>
                          <a:cs typeface="Times"/>
                        </a:rPr>
                        <a:t>Unknown</a:t>
                      </a:r>
                      <a:r>
                        <a:rPr lang="zh-Hant" altLang="en-US" sz="1600" dirty="0" smtClean="0">
                          <a:latin typeface="Times"/>
                          <a:cs typeface="Times"/>
                        </a:rPr>
                        <a:t> </a:t>
                      </a:r>
                      <a:r>
                        <a:rPr lang="en-US" altLang="zh-Hant" sz="1600" dirty="0" smtClean="0">
                          <a:latin typeface="Times"/>
                          <a:cs typeface="Times"/>
                        </a:rPr>
                        <a:t>Activity</a:t>
                      </a:r>
                      <a:r>
                        <a:rPr lang="zh-Hant" altLang="en-US" sz="1600" dirty="0" smtClean="0">
                          <a:latin typeface="Times"/>
                          <a:cs typeface="Times"/>
                        </a:rPr>
                        <a:t> </a:t>
                      </a:r>
                      <a:endParaRPr lang="zh-Hant" altLang="en-US" sz="1600" dirty="0">
                        <a:latin typeface="Times"/>
                        <a:cs typeface="Times"/>
                      </a:endParaRPr>
                    </a:p>
                  </a:txBody>
                  <a:tcPr anchor="ctr"/>
                </a:tc>
              </a:tr>
              <a:tr h="0">
                <a:tc vMerge="1">
                  <a:txBody>
                    <a:bodyPr/>
                    <a:lstStyle/>
                    <a:p>
                      <a:endParaRPr lang="zh-Hant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ant" sz="1600" dirty="0" smtClean="0">
                          <a:latin typeface="Times"/>
                          <a:cs typeface="Times"/>
                        </a:rPr>
                        <a:t>Vital Sign</a:t>
                      </a:r>
                      <a:endParaRPr lang="zh-Hant" altLang="en-US" sz="1600" dirty="0">
                        <a:latin typeface="Times"/>
                        <a:cs typeface="Time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ant" sz="1600" dirty="0" smtClean="0">
                          <a:latin typeface="Times"/>
                          <a:cs typeface="Times"/>
                        </a:rPr>
                        <a:t>Ambient</a:t>
                      </a:r>
                      <a:endParaRPr lang="zh-Hant" altLang="en-US" sz="1600" dirty="0">
                        <a:latin typeface="Times"/>
                        <a:cs typeface="Times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zh-Hant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Hant" altLang="en-US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Hant" sz="1600" dirty="0" smtClean="0">
                          <a:latin typeface="Times"/>
                          <a:cs typeface="Times"/>
                        </a:rPr>
                        <a:t>The</a:t>
                      </a:r>
                      <a:r>
                        <a:rPr lang="zh-Hant" altLang="en-US" sz="1600" dirty="0" smtClean="0">
                          <a:latin typeface="Times"/>
                          <a:cs typeface="Times"/>
                        </a:rPr>
                        <a:t> </a:t>
                      </a:r>
                      <a:r>
                        <a:rPr lang="en-US" altLang="zh-Hant" sz="1600" dirty="0" smtClean="0">
                          <a:latin typeface="Times"/>
                          <a:cs typeface="Times"/>
                        </a:rPr>
                        <a:t>proposed</a:t>
                      </a:r>
                      <a:r>
                        <a:rPr lang="zh-Hant" altLang="en-US" sz="1600" dirty="0" smtClean="0">
                          <a:latin typeface="Times"/>
                          <a:cs typeface="Times"/>
                        </a:rPr>
                        <a:t> </a:t>
                      </a:r>
                      <a:r>
                        <a:rPr lang="en-US" altLang="zh-Hant" sz="1600" dirty="0" smtClean="0">
                          <a:latin typeface="Times"/>
                          <a:cs typeface="Times"/>
                        </a:rPr>
                        <a:t>Model</a:t>
                      </a:r>
                      <a:endParaRPr lang="zh-Hant" altLang="en-US" sz="1600" dirty="0">
                        <a:latin typeface="Times"/>
                        <a:cs typeface="Time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Hant" altLang="en-US" sz="16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✓</a:t>
                      </a:r>
                      <a:endParaRPr lang="zh-Hant" altLang="en-US" sz="1600" dirty="0" smtClean="0">
                        <a:latin typeface="Times"/>
                        <a:cs typeface="Time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Hant" altLang="en-US" sz="16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✓</a:t>
                      </a:r>
                      <a:endParaRPr lang="zh-Hant" altLang="en-US" sz="1600" dirty="0" smtClean="0">
                        <a:latin typeface="Times"/>
                        <a:cs typeface="Time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Hant" altLang="en-US" sz="16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✓</a:t>
                      </a:r>
                      <a:endParaRPr lang="zh-Hant" altLang="en-US" sz="1600" dirty="0" smtClean="0">
                        <a:latin typeface="Times"/>
                        <a:cs typeface="Time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Hant" altLang="en-US" sz="16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✓</a:t>
                      </a:r>
                      <a:endParaRPr lang="zh-Hant" altLang="en-US" sz="1600" dirty="0" smtClean="0">
                        <a:latin typeface="Times"/>
                        <a:cs typeface="Times"/>
                      </a:endParaRP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Hant" sz="1600" dirty="0" smtClean="0">
                          <a:latin typeface="Times"/>
                          <a:cs typeface="Times"/>
                        </a:rPr>
                        <a:t>Sun</a:t>
                      </a:r>
                      <a:r>
                        <a:rPr lang="zh-Hant" altLang="en-US" sz="1600" dirty="0" smtClean="0">
                          <a:latin typeface="Times"/>
                          <a:cs typeface="Times"/>
                        </a:rPr>
                        <a:t> </a:t>
                      </a:r>
                      <a:r>
                        <a:rPr lang="en-US" altLang="zh-Hant" sz="1600" dirty="0" smtClean="0">
                          <a:latin typeface="Times"/>
                          <a:cs typeface="Times"/>
                        </a:rPr>
                        <a:t>et</a:t>
                      </a:r>
                      <a:r>
                        <a:rPr lang="zh-Hant" altLang="en-US" sz="1600" dirty="0" smtClean="0">
                          <a:latin typeface="Times"/>
                          <a:cs typeface="Times"/>
                        </a:rPr>
                        <a:t> </a:t>
                      </a:r>
                      <a:r>
                        <a:rPr lang="en-US" altLang="zh-Hant" sz="1600" dirty="0" smtClean="0">
                          <a:latin typeface="Times"/>
                          <a:cs typeface="Times"/>
                        </a:rPr>
                        <a:t>al.</a:t>
                      </a:r>
                      <a:r>
                        <a:rPr lang="zh-Hant" altLang="en-US" sz="1600" dirty="0" smtClean="0">
                          <a:latin typeface="Times"/>
                          <a:cs typeface="Times"/>
                        </a:rPr>
                        <a:t> </a:t>
                      </a:r>
                      <a:r>
                        <a:rPr lang="en-US" altLang="zh-Hant" sz="1600" dirty="0" smtClean="0">
                          <a:latin typeface="Times"/>
                          <a:cs typeface="Times"/>
                        </a:rPr>
                        <a:t>[1]</a:t>
                      </a:r>
                      <a:endParaRPr lang="zh-Hant" altLang="en-US" sz="1600" dirty="0">
                        <a:latin typeface="Times"/>
                        <a:cs typeface="Time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Hant" altLang="en-US" sz="16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✓</a:t>
                      </a:r>
                      <a:endParaRPr lang="zh-Hant" altLang="en-US" sz="1600" dirty="0">
                        <a:latin typeface="Times"/>
                        <a:cs typeface="Time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Hant" altLang="en-US" sz="1600">
                        <a:latin typeface="Times"/>
                        <a:cs typeface="Time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Hant" altLang="en-US" sz="16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✓</a:t>
                      </a:r>
                      <a:endParaRPr lang="zh-Hant" altLang="en-US" sz="1600" dirty="0" smtClean="0">
                        <a:latin typeface="Times"/>
                        <a:cs typeface="Time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Hant" altLang="en-US" sz="1600" dirty="0">
                        <a:latin typeface="Times"/>
                        <a:cs typeface="Times"/>
                      </a:endParaRP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Hant" sz="1600" dirty="0" smtClean="0">
                          <a:latin typeface="Times"/>
                          <a:cs typeface="Times"/>
                        </a:rPr>
                        <a:t>Yuan</a:t>
                      </a:r>
                      <a:r>
                        <a:rPr lang="zh-Hant" altLang="en-US" sz="1600" dirty="0" smtClean="0">
                          <a:latin typeface="Times"/>
                          <a:cs typeface="Times"/>
                        </a:rPr>
                        <a:t> </a:t>
                      </a:r>
                      <a:r>
                        <a:rPr lang="en-US" altLang="zh-Hant" sz="1600" dirty="0" smtClean="0">
                          <a:latin typeface="Times"/>
                          <a:cs typeface="Times"/>
                        </a:rPr>
                        <a:t>et</a:t>
                      </a:r>
                      <a:r>
                        <a:rPr lang="zh-Hant" altLang="en-US" sz="1600" dirty="0" smtClean="0">
                          <a:latin typeface="Times"/>
                          <a:cs typeface="Times"/>
                        </a:rPr>
                        <a:t> </a:t>
                      </a:r>
                      <a:r>
                        <a:rPr lang="en-US" altLang="zh-Hant" sz="1600" dirty="0" smtClean="0">
                          <a:latin typeface="Times"/>
                          <a:cs typeface="Times"/>
                        </a:rPr>
                        <a:t>al.</a:t>
                      </a:r>
                      <a:r>
                        <a:rPr lang="zh-Hant" altLang="en-US" sz="1600" dirty="0" smtClean="0">
                          <a:latin typeface="Times"/>
                          <a:cs typeface="Times"/>
                        </a:rPr>
                        <a:t> </a:t>
                      </a:r>
                      <a:r>
                        <a:rPr lang="en-US" altLang="zh-Hant" sz="1600" dirty="0" smtClean="0">
                          <a:latin typeface="Times"/>
                          <a:cs typeface="Times"/>
                        </a:rPr>
                        <a:t>[2]</a:t>
                      </a:r>
                      <a:endParaRPr lang="zh-Hant" altLang="en-US" sz="1600" dirty="0">
                        <a:latin typeface="Times"/>
                        <a:cs typeface="Time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Hant" altLang="en-US" sz="16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✓</a:t>
                      </a:r>
                      <a:endParaRPr lang="zh-Hant" altLang="en-US" sz="1600" dirty="0">
                        <a:latin typeface="Times"/>
                        <a:cs typeface="Time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Hant" altLang="en-US" sz="1600">
                        <a:latin typeface="Times"/>
                        <a:cs typeface="Time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Hant" altLang="en-US" sz="1600" dirty="0">
                        <a:latin typeface="Times"/>
                        <a:cs typeface="Time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Hant" altLang="en-US" sz="16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✓</a:t>
                      </a:r>
                      <a:endParaRPr lang="zh-Hant" altLang="en-US" sz="1600" dirty="0">
                        <a:latin typeface="Times"/>
                        <a:cs typeface="Times"/>
                      </a:endParaRP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Hant" sz="1600" dirty="0" smtClean="0">
                          <a:latin typeface="Times"/>
                          <a:cs typeface="Times"/>
                        </a:rPr>
                        <a:t>Cheng</a:t>
                      </a:r>
                      <a:r>
                        <a:rPr lang="zh-Hant" altLang="en-US" sz="1600" dirty="0" smtClean="0">
                          <a:latin typeface="Times"/>
                          <a:cs typeface="Times"/>
                        </a:rPr>
                        <a:t> </a:t>
                      </a:r>
                      <a:r>
                        <a:rPr lang="en-US" altLang="zh-Hant" sz="1600" dirty="0" smtClean="0">
                          <a:latin typeface="Times"/>
                          <a:cs typeface="Times"/>
                        </a:rPr>
                        <a:t>et</a:t>
                      </a:r>
                      <a:r>
                        <a:rPr lang="zh-Hant" altLang="en-US" sz="1600" dirty="0" smtClean="0">
                          <a:latin typeface="Times"/>
                          <a:cs typeface="Times"/>
                        </a:rPr>
                        <a:t> </a:t>
                      </a:r>
                      <a:r>
                        <a:rPr lang="en-US" altLang="zh-Hant" sz="1600" dirty="0" smtClean="0">
                          <a:latin typeface="Times"/>
                          <a:cs typeface="Times"/>
                        </a:rPr>
                        <a:t>al.</a:t>
                      </a:r>
                      <a:r>
                        <a:rPr lang="zh-Hant" altLang="en-US" sz="1600" dirty="0" smtClean="0">
                          <a:latin typeface="Times"/>
                          <a:cs typeface="Times"/>
                        </a:rPr>
                        <a:t> </a:t>
                      </a:r>
                      <a:r>
                        <a:rPr lang="en-US" altLang="zh-Hant" sz="1600" dirty="0" smtClean="0">
                          <a:latin typeface="Times"/>
                          <a:cs typeface="Times"/>
                        </a:rPr>
                        <a:t>[3]</a:t>
                      </a:r>
                      <a:endParaRPr lang="zh-Hant" altLang="en-US" sz="1600" dirty="0">
                        <a:latin typeface="Times"/>
                        <a:cs typeface="Time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Hant" altLang="en-US" sz="16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✓</a:t>
                      </a:r>
                      <a:endParaRPr lang="zh-Hant" altLang="en-US" sz="1600" dirty="0">
                        <a:latin typeface="Times"/>
                        <a:cs typeface="Time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Hant" altLang="en-US" sz="1600" dirty="0">
                        <a:latin typeface="Times"/>
                        <a:cs typeface="Time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Hant" altLang="en-US" sz="1600" dirty="0">
                        <a:solidFill>
                          <a:schemeClr val="tx1"/>
                        </a:solidFill>
                        <a:latin typeface="Times"/>
                        <a:cs typeface="Time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Hant" altLang="en-US" sz="16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✓</a:t>
                      </a:r>
                      <a:endParaRPr lang="zh-Hant" altLang="en-US" sz="1600" dirty="0">
                        <a:latin typeface="Times"/>
                        <a:cs typeface="Times"/>
                      </a:endParaRP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Hant" sz="1600" dirty="0" smtClean="0">
                          <a:latin typeface="Times"/>
                          <a:cs typeface="Times"/>
                        </a:rPr>
                        <a:t>Sanchez</a:t>
                      </a:r>
                      <a:r>
                        <a:rPr lang="zh-Hant" altLang="en-US" sz="1600" dirty="0" smtClean="0">
                          <a:latin typeface="Times"/>
                          <a:cs typeface="Times"/>
                        </a:rPr>
                        <a:t> </a:t>
                      </a:r>
                      <a:r>
                        <a:rPr lang="en-US" altLang="zh-Hant" sz="1600" dirty="0" smtClean="0">
                          <a:latin typeface="Times"/>
                          <a:cs typeface="Times"/>
                        </a:rPr>
                        <a:t>et</a:t>
                      </a:r>
                      <a:r>
                        <a:rPr lang="zh-Hant" altLang="en-US" sz="1600" dirty="0" smtClean="0">
                          <a:latin typeface="Times"/>
                          <a:cs typeface="Times"/>
                        </a:rPr>
                        <a:t> </a:t>
                      </a:r>
                      <a:r>
                        <a:rPr lang="en-US" altLang="zh-Hant" sz="1600" dirty="0" smtClean="0">
                          <a:latin typeface="Times"/>
                          <a:cs typeface="Times"/>
                        </a:rPr>
                        <a:t>al.</a:t>
                      </a:r>
                      <a:r>
                        <a:rPr lang="zh-Hant" altLang="en-US" sz="1600" dirty="0" smtClean="0">
                          <a:latin typeface="Times"/>
                          <a:cs typeface="Times"/>
                        </a:rPr>
                        <a:t> </a:t>
                      </a:r>
                      <a:r>
                        <a:rPr lang="en-US" altLang="zh-Hant" sz="1600" dirty="0" smtClean="0">
                          <a:latin typeface="Times"/>
                          <a:cs typeface="Times"/>
                        </a:rPr>
                        <a:t>[4]</a:t>
                      </a:r>
                      <a:endParaRPr lang="zh-Hant" altLang="en-US" sz="1600" dirty="0">
                        <a:latin typeface="Times"/>
                        <a:cs typeface="Time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Hant" altLang="en-US" sz="1600" dirty="0">
                        <a:latin typeface="Times"/>
                        <a:cs typeface="Time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Hant" altLang="en-US" sz="16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✓</a:t>
                      </a:r>
                      <a:endParaRPr lang="zh-Hant" altLang="en-US" sz="1600" dirty="0">
                        <a:latin typeface="Times"/>
                        <a:cs typeface="Time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Hant" altLang="en-US" sz="1600" dirty="0">
                        <a:latin typeface="Times"/>
                        <a:cs typeface="Time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Hant" altLang="en-US" sz="1600" dirty="0">
                        <a:latin typeface="Times"/>
                        <a:cs typeface="Times"/>
                      </a:endParaRP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Hant" sz="1600" dirty="0" smtClean="0">
                          <a:latin typeface="Times"/>
                          <a:cs typeface="Times"/>
                        </a:rPr>
                        <a:t>Cook</a:t>
                      </a:r>
                      <a:r>
                        <a:rPr lang="zh-Hant" altLang="en-US" sz="1600" dirty="0" smtClean="0">
                          <a:latin typeface="Times"/>
                          <a:cs typeface="Times"/>
                        </a:rPr>
                        <a:t> </a:t>
                      </a:r>
                      <a:r>
                        <a:rPr lang="en-US" altLang="zh-Hant" sz="1600" dirty="0" smtClean="0">
                          <a:latin typeface="Times"/>
                          <a:cs typeface="Times"/>
                        </a:rPr>
                        <a:t>et</a:t>
                      </a:r>
                      <a:r>
                        <a:rPr lang="zh-Hant" altLang="en-US" sz="1600" dirty="0" smtClean="0">
                          <a:latin typeface="Times"/>
                          <a:cs typeface="Times"/>
                        </a:rPr>
                        <a:t> </a:t>
                      </a:r>
                      <a:r>
                        <a:rPr lang="en-US" altLang="zh-Hant" sz="1600" dirty="0" smtClean="0">
                          <a:latin typeface="Times"/>
                          <a:cs typeface="Times"/>
                        </a:rPr>
                        <a:t>al.</a:t>
                      </a:r>
                      <a:r>
                        <a:rPr lang="zh-Hant" altLang="en-US" sz="1600" dirty="0" smtClean="0">
                          <a:latin typeface="Times"/>
                          <a:cs typeface="Times"/>
                        </a:rPr>
                        <a:t> </a:t>
                      </a:r>
                      <a:r>
                        <a:rPr lang="en-US" altLang="zh-Hant" sz="1600" dirty="0" smtClean="0">
                          <a:latin typeface="Times"/>
                          <a:cs typeface="Times"/>
                        </a:rPr>
                        <a:t>[5]</a:t>
                      </a:r>
                      <a:endParaRPr lang="zh-Hant" altLang="en-US" sz="1600" dirty="0">
                        <a:latin typeface="Times"/>
                        <a:cs typeface="Time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Hant" altLang="en-US" sz="1600" dirty="0">
                        <a:latin typeface="Times"/>
                        <a:cs typeface="Time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Hant" altLang="en-US" sz="16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✓</a:t>
                      </a:r>
                      <a:endParaRPr lang="zh-Hant" altLang="en-US" sz="1600" dirty="0" smtClean="0">
                        <a:latin typeface="Times"/>
                        <a:cs typeface="Time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Hant" altLang="en-US" sz="1600" dirty="0" smtClean="0">
                        <a:solidFill>
                          <a:schemeClr val="tx1"/>
                        </a:solidFill>
                        <a:latin typeface="Times"/>
                        <a:cs typeface="Time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Hant" altLang="en-US" sz="16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✓</a:t>
                      </a:r>
                      <a:endParaRPr lang="zh-Hant" altLang="en-US" sz="1600" dirty="0" smtClean="0">
                        <a:latin typeface="Times"/>
                        <a:cs typeface="Times"/>
                      </a:endParaRP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Hant" sz="1600" dirty="0" smtClean="0">
                          <a:latin typeface="Times"/>
                          <a:cs typeface="Times"/>
                        </a:rPr>
                        <a:t>Zhang et al. [6]</a:t>
                      </a:r>
                      <a:endParaRPr lang="zh-Hant" altLang="en-US" sz="1600" dirty="0">
                        <a:latin typeface="Times"/>
                        <a:cs typeface="Time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Hant" altLang="en-US" sz="1600" dirty="0">
                        <a:latin typeface="Times"/>
                        <a:cs typeface="Time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Hant" altLang="en-US" sz="16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✓</a:t>
                      </a:r>
                      <a:endParaRPr lang="zh-Hant" altLang="en-US" sz="1600" dirty="0" smtClean="0">
                        <a:latin typeface="Times"/>
                        <a:cs typeface="Time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Hant" altLang="en-US" sz="1600" dirty="0" smtClean="0">
                        <a:solidFill>
                          <a:schemeClr val="tx1"/>
                        </a:solidFill>
                        <a:latin typeface="Times"/>
                        <a:cs typeface="Time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Hant" altLang="en-US" sz="1600" dirty="0" smtClean="0">
                        <a:latin typeface="Times"/>
                        <a:cs typeface="Times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7" name="文字方塊 6"/>
          <p:cNvSpPr txBox="1"/>
          <p:nvPr/>
        </p:nvSpPr>
        <p:spPr>
          <a:xfrm>
            <a:off x="0" y="4437112"/>
            <a:ext cx="9252520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ant" sz="1200" dirty="0">
                <a:latin typeface="Times"/>
                <a:cs typeface="Times"/>
              </a:rPr>
              <a:t>[1</a:t>
            </a:r>
            <a:r>
              <a:rPr lang="en-US" altLang="zh-Hant" sz="1200" dirty="0" smtClean="0">
                <a:latin typeface="Times"/>
                <a:cs typeface="Times"/>
              </a:rPr>
              <a:t>]</a:t>
            </a:r>
            <a:r>
              <a:rPr lang="zh-Hant" altLang="en-US" sz="1200" dirty="0" smtClean="0">
                <a:latin typeface="Times"/>
                <a:cs typeface="Times"/>
              </a:rPr>
              <a:t> </a:t>
            </a:r>
            <a:r>
              <a:rPr lang="en-US" altLang="zh-Hant" sz="1200" dirty="0" smtClean="0">
                <a:latin typeface="Times"/>
                <a:cs typeface="Times"/>
              </a:rPr>
              <a:t>F.T</a:t>
            </a:r>
            <a:r>
              <a:rPr lang="en-US" altLang="zh-Hant" sz="1200" dirty="0">
                <a:latin typeface="Times"/>
                <a:cs typeface="Times"/>
              </a:rPr>
              <a:t>. Sun, </a:t>
            </a:r>
            <a:r>
              <a:rPr lang="en-US" altLang="zh-Hant" sz="1200" dirty="0" smtClean="0">
                <a:latin typeface="Times"/>
                <a:cs typeface="Times"/>
              </a:rPr>
              <a:t>Y.T</a:t>
            </a:r>
            <a:r>
              <a:rPr lang="en-US" altLang="zh-Hant" sz="1200" dirty="0">
                <a:latin typeface="Times"/>
                <a:cs typeface="Times"/>
              </a:rPr>
              <a:t>. </a:t>
            </a:r>
            <a:r>
              <a:rPr lang="en-US" altLang="zh-Hant" sz="1200" dirty="0" err="1">
                <a:latin typeface="Times"/>
                <a:cs typeface="Times"/>
              </a:rPr>
              <a:t>Yeh</a:t>
            </a:r>
            <a:r>
              <a:rPr lang="en-US" altLang="zh-Hant" sz="1200" dirty="0">
                <a:latin typeface="Times"/>
                <a:cs typeface="Times"/>
              </a:rPr>
              <a:t>, </a:t>
            </a:r>
            <a:r>
              <a:rPr lang="en-US" altLang="zh-Hant" sz="1200" dirty="0" smtClean="0">
                <a:latin typeface="Times"/>
                <a:cs typeface="Times"/>
              </a:rPr>
              <a:t>H.T</a:t>
            </a:r>
            <a:r>
              <a:rPr lang="en-US" altLang="zh-Hant" sz="1200" dirty="0">
                <a:latin typeface="Times"/>
                <a:cs typeface="Times"/>
              </a:rPr>
              <a:t>. Cheng, </a:t>
            </a:r>
            <a:r>
              <a:rPr lang="en-US" altLang="zh-Hant" sz="1200" dirty="0" smtClean="0">
                <a:latin typeface="Times"/>
                <a:cs typeface="Times"/>
              </a:rPr>
              <a:t>C.c. </a:t>
            </a:r>
            <a:r>
              <a:rPr lang="en-US" altLang="zh-Hant" sz="1200" dirty="0" err="1">
                <a:latin typeface="Times"/>
                <a:cs typeface="Times"/>
              </a:rPr>
              <a:t>Kuo</a:t>
            </a:r>
            <a:r>
              <a:rPr lang="en-US" altLang="zh-Hant" sz="1200" dirty="0">
                <a:latin typeface="Times"/>
                <a:cs typeface="Times"/>
              </a:rPr>
              <a:t>, and M. </a:t>
            </a:r>
            <a:r>
              <a:rPr lang="en-US" altLang="zh-Hant" sz="1200" dirty="0" err="1">
                <a:latin typeface="Times"/>
                <a:cs typeface="Times"/>
              </a:rPr>
              <a:t>Griss</a:t>
            </a:r>
            <a:r>
              <a:rPr lang="en-US" altLang="zh-Hant" sz="1200" dirty="0">
                <a:latin typeface="Times"/>
                <a:cs typeface="Times"/>
              </a:rPr>
              <a:t>, "Nonparametric discovery of human routines from sensor data," in </a:t>
            </a:r>
            <a:r>
              <a:rPr lang="en-US" altLang="zh-Hant" sz="1200" i="1" dirty="0" smtClean="0">
                <a:latin typeface="Times"/>
                <a:cs typeface="Times"/>
              </a:rPr>
              <a:t>IEEE </a:t>
            </a:r>
            <a:r>
              <a:rPr lang="en-US" altLang="zh-Hant" sz="1200" i="1" dirty="0">
                <a:latin typeface="Times"/>
                <a:cs typeface="Times"/>
              </a:rPr>
              <a:t>International Conference on Pervasive </a:t>
            </a:r>
            <a:r>
              <a:rPr lang="en-US" altLang="zh-Hant" sz="1200" i="1" dirty="0">
                <a:latin typeface="Times"/>
                <a:cs typeface="Times"/>
              </a:rPr>
              <a:t>Computing and </a:t>
            </a:r>
            <a:r>
              <a:rPr lang="en-US" altLang="zh-Hant" sz="1200" i="1" dirty="0" smtClean="0">
                <a:latin typeface="Times"/>
                <a:cs typeface="Times"/>
              </a:rPr>
              <a:t>Communications</a:t>
            </a:r>
            <a:r>
              <a:rPr lang="en-US" altLang="zh-Hant" sz="1200" dirty="0" smtClean="0">
                <a:latin typeface="Times"/>
                <a:cs typeface="Times"/>
              </a:rPr>
              <a:t>, </a:t>
            </a:r>
            <a:r>
              <a:rPr lang="en-US" altLang="zh-Hant" sz="1200" dirty="0">
                <a:latin typeface="Times"/>
                <a:cs typeface="Times"/>
              </a:rPr>
              <a:t>2014, pp. 11-19</a:t>
            </a:r>
            <a:r>
              <a:rPr lang="en-US" altLang="zh-Hant" sz="1200" dirty="0" smtClean="0">
                <a:latin typeface="Times"/>
                <a:cs typeface="Times"/>
              </a:rPr>
              <a:t>.</a:t>
            </a:r>
          </a:p>
          <a:p>
            <a:r>
              <a:rPr kumimoji="1" lang="zh-Hant" altLang="zh-Hant" sz="1200" dirty="0" smtClean="0">
                <a:latin typeface="Times"/>
                <a:cs typeface="Times"/>
              </a:rPr>
              <a:t>[</a:t>
            </a:r>
            <a:r>
              <a:rPr kumimoji="1" lang="en-US" altLang="zh-Hant" sz="1200" dirty="0" smtClean="0">
                <a:latin typeface="Times"/>
                <a:cs typeface="Times"/>
              </a:rPr>
              <a:t>2]</a:t>
            </a:r>
            <a:r>
              <a:rPr lang="en-US" altLang="zh-Hant" sz="1200" dirty="0">
                <a:latin typeface="Times"/>
                <a:cs typeface="Times"/>
              </a:rPr>
              <a:t> B. Yuan and J. Herbert, "Context-aware hybrid reasoning framework for pervasive healthcare</a:t>
            </a:r>
            <a:r>
              <a:rPr lang="en-US" altLang="zh-Hant" sz="1200" dirty="0" smtClean="0">
                <a:latin typeface="Times"/>
                <a:cs typeface="Times"/>
              </a:rPr>
              <a:t>,“ </a:t>
            </a:r>
            <a:r>
              <a:rPr lang="en-US" altLang="zh-Hant" sz="1200" i="1" dirty="0" smtClean="0">
                <a:latin typeface="Times"/>
                <a:cs typeface="Times"/>
              </a:rPr>
              <a:t>Personal </a:t>
            </a:r>
            <a:r>
              <a:rPr lang="en-US" altLang="zh-Hant" sz="1200" i="1" dirty="0">
                <a:latin typeface="Times"/>
                <a:cs typeface="Times"/>
              </a:rPr>
              <a:t>and ubiquitous computing, </a:t>
            </a:r>
            <a:r>
              <a:rPr lang="en-US" altLang="zh-Hant" sz="1200" dirty="0">
                <a:latin typeface="Times"/>
                <a:cs typeface="Times"/>
              </a:rPr>
              <a:t>vol. 18, pp. 865-881, 2014</a:t>
            </a:r>
            <a:r>
              <a:rPr lang="en-US" altLang="zh-Hant" sz="1200" dirty="0" smtClean="0">
                <a:latin typeface="Times"/>
                <a:cs typeface="Times"/>
              </a:rPr>
              <a:t>.</a:t>
            </a:r>
          </a:p>
          <a:p>
            <a:r>
              <a:rPr lang="en-US" altLang="zh-Hant" sz="1200" dirty="0" smtClean="0">
                <a:latin typeface="Times"/>
                <a:cs typeface="Times"/>
              </a:rPr>
              <a:t>[3]</a:t>
            </a:r>
            <a:r>
              <a:rPr lang="en-US" altLang="zh-Hant" sz="1200" dirty="0">
                <a:latin typeface="Times"/>
                <a:cs typeface="Times"/>
              </a:rPr>
              <a:t> </a:t>
            </a:r>
            <a:r>
              <a:rPr lang="en-US" altLang="zh-Hant" sz="1200" dirty="0" smtClean="0">
                <a:latin typeface="Times"/>
                <a:cs typeface="Times"/>
              </a:rPr>
              <a:t>H.T</a:t>
            </a:r>
            <a:r>
              <a:rPr lang="en-US" altLang="zh-Hant" sz="1200" dirty="0">
                <a:latin typeface="Times"/>
                <a:cs typeface="Times"/>
              </a:rPr>
              <a:t>. Cheng, M. </a:t>
            </a:r>
            <a:r>
              <a:rPr lang="en-US" altLang="zh-Hant" sz="1200" dirty="0" err="1">
                <a:latin typeface="Times"/>
                <a:cs typeface="Times"/>
              </a:rPr>
              <a:t>Griss</a:t>
            </a:r>
            <a:r>
              <a:rPr lang="en-US" altLang="zh-Hant" sz="1200" dirty="0">
                <a:latin typeface="Times"/>
                <a:cs typeface="Times"/>
              </a:rPr>
              <a:t>, P. Davis, J. Li, and D. You, "Towards zero-shot learning for human activity recognition using semantic attribute sequence model," in </a:t>
            </a:r>
            <a:r>
              <a:rPr lang="en-US" altLang="zh-Hant" sz="1200" i="1" dirty="0" smtClean="0">
                <a:latin typeface="Times"/>
                <a:cs typeface="Times"/>
              </a:rPr>
              <a:t>Proc. ACM </a:t>
            </a:r>
            <a:r>
              <a:rPr lang="en-US" altLang="zh-Hant" sz="1200" i="1" dirty="0">
                <a:latin typeface="Times"/>
                <a:cs typeface="Times"/>
              </a:rPr>
              <a:t>international joint conference on Pervasive and ubiquitous computing</a:t>
            </a:r>
            <a:r>
              <a:rPr lang="en-US" altLang="zh-Hant" sz="1200" dirty="0">
                <a:latin typeface="Times"/>
                <a:cs typeface="Times"/>
              </a:rPr>
              <a:t>, 2013, pp. 355-358.</a:t>
            </a:r>
          </a:p>
          <a:p>
            <a:r>
              <a:rPr lang="en-US" altLang="zh-Hant" sz="1200" dirty="0" smtClean="0">
                <a:latin typeface="Times"/>
                <a:cs typeface="Times"/>
              </a:rPr>
              <a:t>[4]</a:t>
            </a:r>
            <a:r>
              <a:rPr lang="zh-Hant" altLang="en-US" sz="1200" dirty="0" smtClean="0">
                <a:latin typeface="Times"/>
                <a:cs typeface="Times"/>
              </a:rPr>
              <a:t> </a:t>
            </a:r>
            <a:r>
              <a:rPr lang="en-US" altLang="zh-Hant" sz="1200" dirty="0" smtClean="0">
                <a:latin typeface="Times"/>
                <a:cs typeface="Times"/>
              </a:rPr>
              <a:t>D</a:t>
            </a:r>
            <a:r>
              <a:rPr lang="en-US" altLang="zh-Hant" sz="1200" dirty="0">
                <a:latin typeface="Times"/>
                <a:cs typeface="Times"/>
              </a:rPr>
              <a:t>. Sanchez, M. </a:t>
            </a:r>
            <a:r>
              <a:rPr lang="en-US" altLang="zh-Hant" sz="1200" dirty="0" err="1">
                <a:latin typeface="Times"/>
                <a:cs typeface="Times"/>
              </a:rPr>
              <a:t>Tentori</a:t>
            </a:r>
            <a:r>
              <a:rPr lang="en-US" altLang="zh-Hant" sz="1200" dirty="0">
                <a:latin typeface="Times"/>
                <a:cs typeface="Times"/>
              </a:rPr>
              <a:t>, and J. Favela, </a:t>
            </a:r>
            <a:r>
              <a:rPr lang="en-US" altLang="zh-Hant" sz="1200" dirty="0" smtClean="0">
                <a:latin typeface="Times"/>
                <a:cs typeface="Times"/>
              </a:rPr>
              <a:t>“Hidden </a:t>
            </a:r>
            <a:r>
              <a:rPr lang="en-US" altLang="zh-Hant" sz="1200" dirty="0" err="1">
                <a:latin typeface="Times"/>
                <a:cs typeface="Times"/>
              </a:rPr>
              <a:t>markov</a:t>
            </a:r>
            <a:r>
              <a:rPr lang="en-US" altLang="zh-Hant" sz="1200" dirty="0">
                <a:latin typeface="Times"/>
                <a:cs typeface="Times"/>
              </a:rPr>
              <a:t> models for activity recognition in ambient intelligence environments</a:t>
            </a:r>
            <a:r>
              <a:rPr lang="en-US" altLang="zh-Hant" sz="1200" dirty="0" smtClean="0">
                <a:latin typeface="Times"/>
                <a:cs typeface="Times"/>
              </a:rPr>
              <a:t>,” </a:t>
            </a:r>
            <a:r>
              <a:rPr lang="en-US" altLang="zh-Hant" sz="1200" dirty="0">
                <a:latin typeface="Times"/>
                <a:cs typeface="Times"/>
              </a:rPr>
              <a:t>in </a:t>
            </a:r>
            <a:r>
              <a:rPr lang="en-US" altLang="zh-Hant" sz="1200" i="1" dirty="0">
                <a:latin typeface="Times"/>
                <a:cs typeface="Times"/>
              </a:rPr>
              <a:t>Eighth Mexican International Conference on Current </a:t>
            </a:r>
            <a:r>
              <a:rPr lang="en-US" altLang="zh-Hant" sz="1200" i="1" dirty="0">
                <a:latin typeface="Times"/>
                <a:cs typeface="Times"/>
              </a:rPr>
              <a:t>Trends in Computer </a:t>
            </a:r>
            <a:r>
              <a:rPr lang="en-US" altLang="zh-Hant" sz="1200" i="1" dirty="0" smtClean="0">
                <a:latin typeface="Times"/>
                <a:cs typeface="Times"/>
              </a:rPr>
              <a:t>Science</a:t>
            </a:r>
            <a:r>
              <a:rPr lang="en-US" altLang="zh-Hant" sz="1200" dirty="0" smtClean="0">
                <a:latin typeface="Times"/>
                <a:cs typeface="Times"/>
              </a:rPr>
              <a:t>, </a:t>
            </a:r>
            <a:r>
              <a:rPr lang="en-US" altLang="zh-Hant" sz="1200" dirty="0">
                <a:latin typeface="Times"/>
                <a:cs typeface="Times"/>
              </a:rPr>
              <a:t>2007, pp. 33-40</a:t>
            </a:r>
            <a:r>
              <a:rPr lang="en-US" altLang="zh-Hant" sz="1200" dirty="0" smtClean="0">
                <a:latin typeface="Times"/>
                <a:cs typeface="Times"/>
              </a:rPr>
              <a:t>.</a:t>
            </a:r>
          </a:p>
          <a:p>
            <a:r>
              <a:rPr lang="en-US" altLang="zh-Hant" sz="1200" dirty="0">
                <a:latin typeface="Times"/>
                <a:cs typeface="Times"/>
              </a:rPr>
              <a:t>[5] </a:t>
            </a:r>
            <a:r>
              <a:rPr lang="en-US" altLang="zh-Hant" sz="1200" dirty="0" smtClean="0">
                <a:latin typeface="Times"/>
                <a:cs typeface="Times"/>
              </a:rPr>
              <a:t>D</a:t>
            </a:r>
            <a:r>
              <a:rPr lang="en-US" altLang="zh-Hant" sz="1200" dirty="0">
                <a:latin typeface="Times"/>
                <a:cs typeface="Times"/>
              </a:rPr>
              <a:t>. J. Cook, N. C. Krishnan, and P. </a:t>
            </a:r>
            <a:r>
              <a:rPr lang="en-US" altLang="zh-Hant" sz="1200" dirty="0" err="1">
                <a:latin typeface="Times"/>
                <a:cs typeface="Times"/>
              </a:rPr>
              <a:t>Rashidi</a:t>
            </a:r>
            <a:r>
              <a:rPr lang="en-US" altLang="zh-Hant" sz="1200" dirty="0">
                <a:latin typeface="Times"/>
                <a:cs typeface="Times"/>
              </a:rPr>
              <a:t>, "Activity discovery and activity recognition: A new partnership</a:t>
            </a:r>
            <a:r>
              <a:rPr lang="en-US" altLang="zh-Hant" sz="1200" dirty="0" smtClean="0">
                <a:latin typeface="Times"/>
                <a:cs typeface="Times"/>
              </a:rPr>
              <a:t>,"</a:t>
            </a:r>
            <a:r>
              <a:rPr lang="en-US" altLang="zh-Hant" sz="1200" i="1" dirty="0" smtClean="0">
                <a:latin typeface="Times"/>
                <a:cs typeface="Times"/>
              </a:rPr>
              <a:t> </a:t>
            </a:r>
            <a:r>
              <a:rPr lang="en-US" altLang="zh-Hant" sz="1200" i="1" dirty="0">
                <a:latin typeface="Times"/>
                <a:cs typeface="Times"/>
              </a:rPr>
              <a:t>IEEE Transactions </a:t>
            </a:r>
            <a:r>
              <a:rPr lang="en-US" altLang="zh-Hant" sz="1200" i="1" dirty="0">
                <a:latin typeface="Times"/>
                <a:cs typeface="Times"/>
              </a:rPr>
              <a:t>on Cybernetics, </a:t>
            </a:r>
            <a:r>
              <a:rPr lang="en-US" altLang="zh-Hant" sz="1200" dirty="0">
                <a:latin typeface="Times"/>
                <a:cs typeface="Times"/>
              </a:rPr>
              <a:t>vol. 43, pp. 820-828, 2013</a:t>
            </a:r>
            <a:r>
              <a:rPr lang="en-US" altLang="zh-Hant" sz="1200" dirty="0" smtClean="0">
                <a:latin typeface="Times"/>
                <a:cs typeface="Times"/>
              </a:rPr>
              <a:t>.</a:t>
            </a:r>
          </a:p>
          <a:p>
            <a:r>
              <a:rPr lang="en-US" altLang="zh-Hant" sz="1200" dirty="0">
                <a:latin typeface="Times"/>
                <a:cs typeface="Times"/>
              </a:rPr>
              <a:t>[6] Q</a:t>
            </a:r>
            <a:r>
              <a:rPr lang="en-US" altLang="zh-Hant" sz="1200" dirty="0">
                <a:latin typeface="Times"/>
                <a:cs typeface="Times"/>
              </a:rPr>
              <a:t>. Zhang, M. </a:t>
            </a:r>
            <a:r>
              <a:rPr lang="en-US" altLang="zh-Hant" sz="1200" dirty="0" err="1">
                <a:latin typeface="Times"/>
                <a:cs typeface="Times"/>
              </a:rPr>
              <a:t>Karunanithi</a:t>
            </a:r>
            <a:r>
              <a:rPr lang="en-US" altLang="zh-Hant" sz="1200" dirty="0">
                <a:latin typeface="Times"/>
                <a:cs typeface="Times"/>
              </a:rPr>
              <a:t>, R. </a:t>
            </a:r>
            <a:r>
              <a:rPr lang="en-US" altLang="zh-Hant" sz="1200" dirty="0" err="1">
                <a:latin typeface="Times"/>
                <a:cs typeface="Times"/>
              </a:rPr>
              <a:t>Rana</a:t>
            </a:r>
            <a:r>
              <a:rPr lang="en-US" altLang="zh-Hant" sz="1200" dirty="0">
                <a:latin typeface="Times"/>
                <a:cs typeface="Times"/>
              </a:rPr>
              <a:t>, and J. </a:t>
            </a:r>
            <a:r>
              <a:rPr lang="en-US" altLang="zh-Hant" sz="1200" dirty="0">
                <a:latin typeface="Times"/>
                <a:cs typeface="Times"/>
              </a:rPr>
              <a:t>Liu, "Determination of Activities of Daily Living of independent living older people using environmentally placed sensors,"</a:t>
            </a:r>
            <a:r>
              <a:rPr lang="en-US" altLang="zh-Hant" sz="1200" i="1" dirty="0">
                <a:latin typeface="Times"/>
                <a:cs typeface="Times"/>
              </a:rPr>
              <a:t> </a:t>
            </a:r>
            <a:r>
              <a:rPr lang="en-US" altLang="zh-Hant" sz="1200" dirty="0" smtClean="0">
                <a:latin typeface="Times"/>
                <a:cs typeface="Times"/>
              </a:rPr>
              <a:t>in</a:t>
            </a:r>
            <a:r>
              <a:rPr lang="en-US" altLang="zh-Hant" sz="1200" i="1" dirty="0" smtClean="0">
                <a:latin typeface="Times"/>
                <a:cs typeface="Times"/>
              </a:rPr>
              <a:t> </a:t>
            </a:r>
            <a:r>
              <a:rPr lang="en-US" altLang="zh-Hant" sz="1200" i="1" dirty="0">
                <a:latin typeface="Times"/>
                <a:cs typeface="Times"/>
              </a:rPr>
              <a:t>2013 </a:t>
            </a:r>
            <a:r>
              <a:rPr lang="en-US" altLang="zh-Hant" sz="1200" i="1" dirty="0" smtClean="0">
                <a:latin typeface="Times"/>
                <a:cs typeface="Times"/>
              </a:rPr>
              <a:t>International </a:t>
            </a:r>
            <a:r>
              <a:rPr lang="en-US" altLang="zh-Hant" sz="1200" i="1" dirty="0">
                <a:latin typeface="Times"/>
                <a:cs typeface="Times"/>
              </a:rPr>
              <a:t>Conference of the </a:t>
            </a:r>
            <a:r>
              <a:rPr lang="en-US" altLang="zh-Hant" sz="1200" i="1" dirty="0" smtClean="0">
                <a:latin typeface="Times"/>
                <a:cs typeface="Times"/>
              </a:rPr>
              <a:t>IEEE on</a:t>
            </a:r>
            <a:r>
              <a:rPr lang="en-US" altLang="zh-Hant" sz="1200" dirty="0" smtClean="0">
                <a:latin typeface="Times"/>
                <a:cs typeface="Times"/>
              </a:rPr>
              <a:t> </a:t>
            </a:r>
            <a:r>
              <a:rPr lang="en-US" altLang="zh-Hant" sz="1200" i="1" dirty="0">
                <a:latin typeface="Times"/>
                <a:cs typeface="Times"/>
              </a:rPr>
              <a:t>Engineering in Medicine and Biology Society (EMBC</a:t>
            </a:r>
            <a:r>
              <a:rPr lang="en-US" altLang="zh-Hant" sz="1200" i="1" dirty="0" smtClean="0">
                <a:latin typeface="Times"/>
                <a:cs typeface="Times"/>
              </a:rPr>
              <a:t>)</a:t>
            </a:r>
            <a:r>
              <a:rPr lang="en-US" altLang="zh-Hant" sz="1200" dirty="0" smtClean="0">
                <a:latin typeface="Times"/>
                <a:cs typeface="Times"/>
              </a:rPr>
              <a:t>, </a:t>
            </a:r>
            <a:r>
              <a:rPr lang="en-US" altLang="zh-Hant" sz="1200" dirty="0">
                <a:latin typeface="Times"/>
                <a:cs typeface="Times"/>
              </a:rPr>
              <a:t>2013, pp. </a:t>
            </a:r>
            <a:r>
              <a:rPr lang="en-US" altLang="zh-Hant" sz="1200" dirty="0">
                <a:latin typeface="Times"/>
                <a:cs typeface="Times"/>
              </a:rPr>
              <a:t>7044-7047.</a:t>
            </a:r>
            <a:endParaRPr lang="zh-Hant" altLang="en-US" sz="1200" dirty="0">
              <a:latin typeface="Times"/>
              <a:cs typeface="Times"/>
            </a:endParaRPr>
          </a:p>
        </p:txBody>
      </p:sp>
    </p:spTree>
    <p:extLst>
      <p:ext uri="{BB962C8B-B14F-4D97-AF65-F5344CB8AC3E}">
        <p14:creationId xmlns:p14="http://schemas.microsoft.com/office/powerpoint/2010/main" val="3039284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圖片 7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2023" y="511714"/>
            <a:ext cx="4500417" cy="5772172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95536" y="404664"/>
            <a:ext cx="3960440" cy="679104"/>
          </a:xfrm>
        </p:spPr>
        <p:txBody>
          <a:bodyPr/>
          <a:lstStyle/>
          <a:p>
            <a:r>
              <a:rPr lang="en-US" altLang="zh-TW" dirty="0" smtClean="0"/>
              <a:t>System </a:t>
            </a:r>
            <a:r>
              <a:rPr lang="en-US" altLang="zh-TW" dirty="0" smtClean="0"/>
              <a:t>Flowchart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82A2925-7CCB-4834-A370-9ADCE740D5D4}" type="slidenum">
              <a:rPr lang="zh-TW" altLang="en-US" smtClean="0"/>
              <a:pPr>
                <a:defRPr/>
              </a:pPr>
              <a:t>8</a:t>
            </a:fld>
            <a:endParaRPr lang="zh-TW" altLang="en-US" dirty="0"/>
          </a:p>
        </p:txBody>
      </p:sp>
      <p:sp>
        <p:nvSpPr>
          <p:cNvPr id="30" name="文字方塊 29"/>
          <p:cNvSpPr txBox="1"/>
          <p:nvPr/>
        </p:nvSpPr>
        <p:spPr>
          <a:xfrm>
            <a:off x="947070" y="6406855"/>
            <a:ext cx="1824730" cy="4001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TW" sz="2000" b="1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Training Mode</a:t>
            </a:r>
            <a:endParaRPr lang="zh-TW" altLang="en-US" sz="2000" b="1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文字方塊 30"/>
          <p:cNvSpPr txBox="1"/>
          <p:nvPr/>
        </p:nvSpPr>
        <p:spPr>
          <a:xfrm>
            <a:off x="6588224" y="6370694"/>
            <a:ext cx="1614545" cy="4001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TW" sz="2000" b="1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Online Mode</a:t>
            </a:r>
            <a:endParaRPr lang="zh-TW" altLang="en-US" sz="2000" b="1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4" name="直線單箭頭接點 33"/>
          <p:cNvCxnSpPr/>
          <p:nvPr/>
        </p:nvCxnSpPr>
        <p:spPr bwMode="auto">
          <a:xfrm>
            <a:off x="3691811" y="4149080"/>
            <a:ext cx="1096213" cy="0"/>
          </a:xfrm>
          <a:prstGeom prst="straightConnector1">
            <a:avLst/>
          </a:prstGeom>
          <a:noFill/>
          <a:ln w="57150" cap="flat" cmpd="sng" algn="ctr">
            <a:solidFill>
              <a:srgbClr val="675E47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6" name="直線接點 35"/>
          <p:cNvCxnSpPr/>
          <p:nvPr/>
        </p:nvCxnSpPr>
        <p:spPr bwMode="auto">
          <a:xfrm>
            <a:off x="3155391" y="1504368"/>
            <a:ext cx="536420" cy="0"/>
          </a:xfrm>
          <a:prstGeom prst="line">
            <a:avLst/>
          </a:prstGeom>
          <a:noFill/>
          <a:ln w="57150" cap="flat" cmpd="sng" algn="ctr">
            <a:solidFill>
              <a:srgbClr val="675E47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7" name="直線接點 36"/>
          <p:cNvCxnSpPr/>
          <p:nvPr/>
        </p:nvCxnSpPr>
        <p:spPr bwMode="auto">
          <a:xfrm>
            <a:off x="3691811" y="1504368"/>
            <a:ext cx="0" cy="2644712"/>
          </a:xfrm>
          <a:prstGeom prst="line">
            <a:avLst/>
          </a:prstGeom>
          <a:noFill/>
          <a:ln w="57150" cap="flat" cmpd="sng" algn="ctr">
            <a:solidFill>
              <a:srgbClr val="675E47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32" name="圖片 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536" y="1236063"/>
            <a:ext cx="2830885" cy="5090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832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TW" sz="4000" dirty="0" smtClean="0"/>
              <a:t>Outline</a:t>
            </a:r>
            <a:r>
              <a:rPr lang="en-US" altLang="zh-TW" dirty="0" smtClean="0"/>
              <a:t> </a:t>
            </a:r>
            <a:endParaRPr lang="zh-TW" altLang="en-US" dirty="0"/>
          </a:p>
        </p:txBody>
      </p:sp>
      <p:sp>
        <p:nvSpPr>
          <p:cNvPr id="46082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200000"/>
              </a:lnSpc>
            </a:pPr>
            <a:r>
              <a:rPr lang="en-US" altLang="zh-TW" sz="2600" b="1" dirty="0" smtClean="0">
                <a:solidFill>
                  <a:schemeClr val="bg1">
                    <a:lumMod val="75000"/>
                  </a:schemeClr>
                </a:solidFill>
                <a:latin typeface="Helvetica"/>
                <a:cs typeface="Helvetica"/>
              </a:rPr>
              <a:t>Introduction</a:t>
            </a:r>
          </a:p>
          <a:p>
            <a:pPr>
              <a:lnSpc>
                <a:spcPct val="200000"/>
              </a:lnSpc>
            </a:pPr>
            <a:r>
              <a:rPr lang="en-US" altLang="zh-TW" b="1" dirty="0" smtClean="0">
                <a:latin typeface="Helvetica"/>
                <a:cs typeface="Helvetica"/>
              </a:rPr>
              <a:t>Activity Recognition</a:t>
            </a:r>
          </a:p>
          <a:p>
            <a:pPr>
              <a:lnSpc>
                <a:spcPct val="200000"/>
              </a:lnSpc>
            </a:pPr>
            <a:r>
              <a:rPr lang="en-US" altLang="zh-TW" b="1" dirty="0" smtClean="0">
                <a:solidFill>
                  <a:schemeClr val="bg1">
                    <a:lumMod val="75000"/>
                  </a:schemeClr>
                </a:solidFill>
                <a:latin typeface="Helvetica"/>
                <a:cs typeface="Helvetica"/>
              </a:rPr>
              <a:t>Activity </a:t>
            </a:r>
            <a:r>
              <a:rPr lang="en-US" altLang="zh-TW" b="1" dirty="0">
                <a:solidFill>
                  <a:schemeClr val="bg1">
                    <a:lumMod val="75000"/>
                  </a:schemeClr>
                </a:solidFill>
                <a:latin typeface="Helvetica"/>
                <a:cs typeface="Helvetica"/>
              </a:rPr>
              <a:t>of Daily Living-aware Elderly </a:t>
            </a:r>
            <a:r>
              <a:rPr lang="en-US" altLang="zh-TW" b="1" dirty="0" smtClean="0">
                <a:solidFill>
                  <a:schemeClr val="bg1">
                    <a:lumMod val="75000"/>
                  </a:schemeClr>
                </a:solidFill>
                <a:latin typeface="Helvetica"/>
                <a:cs typeface="Helvetica"/>
              </a:rPr>
              <a:t>Healthcare</a:t>
            </a:r>
          </a:p>
          <a:p>
            <a:pPr>
              <a:lnSpc>
                <a:spcPct val="200000"/>
              </a:lnSpc>
            </a:pPr>
            <a:r>
              <a:rPr lang="en-US" altLang="zh-TW" b="1" dirty="0" smtClean="0">
                <a:solidFill>
                  <a:schemeClr val="bg1">
                    <a:lumMod val="75000"/>
                  </a:schemeClr>
                </a:solidFill>
                <a:latin typeface="Helvetica"/>
                <a:cs typeface="Helvetica"/>
              </a:rPr>
              <a:t>Evaluation</a:t>
            </a:r>
            <a:endParaRPr lang="en-US" altLang="zh-TW" sz="2600" b="1" dirty="0" smtClean="0">
              <a:solidFill>
                <a:schemeClr val="bg1">
                  <a:lumMod val="75000"/>
                </a:schemeClr>
              </a:solidFill>
              <a:latin typeface="Helvetica"/>
              <a:cs typeface="Helvetica"/>
            </a:endParaRPr>
          </a:p>
          <a:p>
            <a:pPr eaLnBrk="1" hangingPunct="1">
              <a:lnSpc>
                <a:spcPct val="200000"/>
              </a:lnSpc>
            </a:pPr>
            <a:r>
              <a:rPr lang="en-US" altLang="zh-TW" sz="2600" b="1" dirty="0" smtClean="0">
                <a:solidFill>
                  <a:schemeClr val="bg1">
                    <a:lumMod val="75000"/>
                  </a:schemeClr>
                </a:solidFill>
                <a:latin typeface="Helvetica"/>
                <a:cs typeface="Helvetica"/>
              </a:rPr>
              <a:t>Conclusion and Future Work</a:t>
            </a:r>
            <a:endParaRPr lang="zh-TW" altLang="en-US" sz="2600" b="1" dirty="0" smtClean="0">
              <a:solidFill>
                <a:schemeClr val="bg1">
                  <a:lumMod val="75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46083" name="投影片編號版面配置區 3"/>
          <p:cNvSpPr>
            <a:spLocks noGrp="1"/>
          </p:cNvSpPr>
          <p:nvPr>
            <p:ph type="sldNum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BEAC564B-1D8F-4A1A-B038-D7B02C6DA516}" type="slidenum">
              <a:rPr lang="zh-TW" altLang="en-US" smtClean="0">
                <a:ea typeface="新細明體" charset="-120"/>
              </a:rPr>
              <a:pPr/>
              <a:t>9</a:t>
            </a:fld>
            <a:endParaRPr lang="en-US" altLang="zh-TW" dirty="0" smtClean="0">
              <a:ea typeface="新細明體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014854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martHo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1_Robot">
      <a:majorFont>
        <a:latin typeface="Arial"/>
        <a:ea typeface="標楷體"/>
        <a:cs typeface=""/>
      </a:majorFont>
      <a:minorFont>
        <a:latin typeface="Arial"/>
        <a:ea typeface="標楷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90000" bIns="4680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新細明體" pitchFamily="18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90000" bIns="4680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新細明體" pitchFamily="18" charset="-120"/>
          </a:defRPr>
        </a:defPPr>
      </a:lstStyle>
    </a:lnDef>
  </a:objectDefaults>
  <a:extraClrSchemeLst>
    <a:extraClrScheme>
      <a:clrScheme name="1_Robot 1">
        <a:dk1>
          <a:srgbClr val="000000"/>
        </a:dk1>
        <a:lt1>
          <a:srgbClr val="FFFFFF"/>
        </a:lt1>
        <a:dk2>
          <a:srgbClr val="006666"/>
        </a:dk2>
        <a:lt2>
          <a:srgbClr val="5F5F5F"/>
        </a:lt2>
        <a:accent1>
          <a:srgbClr val="33CCCC"/>
        </a:accent1>
        <a:accent2>
          <a:srgbClr val="99CCCC"/>
        </a:accent2>
        <a:accent3>
          <a:srgbClr val="FFFFFF"/>
        </a:accent3>
        <a:accent4>
          <a:srgbClr val="000000"/>
        </a:accent4>
        <a:accent5>
          <a:srgbClr val="ADE2E2"/>
        </a:accent5>
        <a:accent6>
          <a:srgbClr val="8AB9B9"/>
        </a:accent6>
        <a:hlink>
          <a:srgbClr val="006666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Robot 2">
        <a:dk1>
          <a:srgbClr val="000000"/>
        </a:dk1>
        <a:lt1>
          <a:srgbClr val="FFFFFF"/>
        </a:lt1>
        <a:dk2>
          <a:srgbClr val="333366"/>
        </a:dk2>
        <a:lt2>
          <a:srgbClr val="5F5F5F"/>
        </a:lt2>
        <a:accent1>
          <a:srgbClr val="CC99FF"/>
        </a:accent1>
        <a:accent2>
          <a:srgbClr val="99CCCC"/>
        </a:accent2>
        <a:accent3>
          <a:srgbClr val="FFFFFF"/>
        </a:accent3>
        <a:accent4>
          <a:srgbClr val="000000"/>
        </a:accent4>
        <a:accent5>
          <a:srgbClr val="E2CAFF"/>
        </a:accent5>
        <a:accent6>
          <a:srgbClr val="8AB9B9"/>
        </a:accent6>
        <a:hlink>
          <a:srgbClr val="666699"/>
        </a:hlink>
        <a:folHlink>
          <a:srgbClr val="6600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Robot 3">
        <a:dk1>
          <a:srgbClr val="000000"/>
        </a:dk1>
        <a:lt1>
          <a:srgbClr val="FFFFFF"/>
        </a:lt1>
        <a:dk2>
          <a:srgbClr val="0000CC"/>
        </a:dk2>
        <a:lt2>
          <a:srgbClr val="434343"/>
        </a:lt2>
        <a:accent1>
          <a:srgbClr val="99CC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CAE2AA"/>
        </a:accent5>
        <a:accent6>
          <a:srgbClr val="E7B900"/>
        </a:accent6>
        <a:hlink>
          <a:srgbClr val="FF0000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Robot 4">
        <a:dk1>
          <a:srgbClr val="000000"/>
        </a:dk1>
        <a:lt1>
          <a:srgbClr val="64AAAE"/>
        </a:lt1>
        <a:dk2>
          <a:srgbClr val="FFFFCC"/>
        </a:dk2>
        <a:lt2>
          <a:srgbClr val="5F5F5F"/>
        </a:lt2>
        <a:accent1>
          <a:srgbClr val="B4B1DB"/>
        </a:accent1>
        <a:accent2>
          <a:srgbClr val="61C1D7"/>
        </a:accent2>
        <a:accent3>
          <a:srgbClr val="B8D2D3"/>
        </a:accent3>
        <a:accent4>
          <a:srgbClr val="000000"/>
        </a:accent4>
        <a:accent5>
          <a:srgbClr val="D6D5EA"/>
        </a:accent5>
        <a:accent6>
          <a:srgbClr val="57AFC3"/>
        </a:accent6>
        <a:hlink>
          <a:srgbClr val="257177"/>
        </a:hlink>
        <a:folHlink>
          <a:srgbClr val="CCCC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Robot 5">
        <a:dk1>
          <a:srgbClr val="5F5F5F"/>
        </a:dk1>
        <a:lt1>
          <a:srgbClr val="F8F8F8"/>
        </a:lt1>
        <a:dk2>
          <a:srgbClr val="2A285A"/>
        </a:dk2>
        <a:lt2>
          <a:srgbClr val="FFFFFF"/>
        </a:lt2>
        <a:accent1>
          <a:srgbClr val="999966"/>
        </a:accent1>
        <a:accent2>
          <a:srgbClr val="8C8B9D"/>
        </a:accent2>
        <a:accent3>
          <a:srgbClr val="ACACB5"/>
        </a:accent3>
        <a:accent4>
          <a:srgbClr val="D4D4D4"/>
        </a:accent4>
        <a:accent5>
          <a:srgbClr val="CACAB8"/>
        </a:accent5>
        <a:accent6>
          <a:srgbClr val="7E7D8E"/>
        </a:accent6>
        <a:hlink>
          <a:srgbClr val="465174"/>
        </a:hlink>
        <a:folHlink>
          <a:srgbClr val="C0C0C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Robot 6">
        <a:dk1>
          <a:srgbClr val="434343"/>
        </a:dk1>
        <a:lt1>
          <a:srgbClr val="FFFFFF"/>
        </a:lt1>
        <a:dk2>
          <a:srgbClr val="360404"/>
        </a:dk2>
        <a:lt2>
          <a:srgbClr val="FFFFFF"/>
        </a:lt2>
        <a:accent1>
          <a:srgbClr val="669900"/>
        </a:accent1>
        <a:accent2>
          <a:srgbClr val="CC6600"/>
        </a:accent2>
        <a:accent3>
          <a:srgbClr val="AEAAAA"/>
        </a:accent3>
        <a:accent4>
          <a:srgbClr val="DADADA"/>
        </a:accent4>
        <a:accent5>
          <a:srgbClr val="B8CAAA"/>
        </a:accent5>
        <a:accent6>
          <a:srgbClr val="B95C00"/>
        </a:accent6>
        <a:hlink>
          <a:srgbClr val="CC3300"/>
        </a:hlink>
        <a:folHlink>
          <a:srgbClr val="80808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Robot 7">
        <a:dk1>
          <a:srgbClr val="434343"/>
        </a:dk1>
        <a:lt1>
          <a:srgbClr val="FFFFFF"/>
        </a:lt1>
        <a:dk2>
          <a:srgbClr val="000000"/>
        </a:dk2>
        <a:lt2>
          <a:srgbClr val="8285FE"/>
        </a:lt2>
        <a:accent1>
          <a:srgbClr val="669900"/>
        </a:accent1>
        <a:accent2>
          <a:srgbClr val="9900FF"/>
        </a:accent2>
        <a:accent3>
          <a:srgbClr val="AAAAAA"/>
        </a:accent3>
        <a:accent4>
          <a:srgbClr val="DADADA"/>
        </a:accent4>
        <a:accent5>
          <a:srgbClr val="B8CAAA"/>
        </a:accent5>
        <a:accent6>
          <a:srgbClr val="8A00E7"/>
        </a:accent6>
        <a:hlink>
          <a:srgbClr val="6600CC"/>
        </a:hlink>
        <a:folHlink>
          <a:srgbClr val="80808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Robot 8">
        <a:dk1>
          <a:srgbClr val="434343"/>
        </a:dk1>
        <a:lt1>
          <a:srgbClr val="FFFFFF"/>
        </a:lt1>
        <a:dk2>
          <a:srgbClr val="000000"/>
        </a:dk2>
        <a:lt2>
          <a:srgbClr val="0066FF"/>
        </a:lt2>
        <a:accent1>
          <a:srgbClr val="339966"/>
        </a:accent1>
        <a:accent2>
          <a:srgbClr val="FFCC00"/>
        </a:accent2>
        <a:accent3>
          <a:srgbClr val="AAAAAA"/>
        </a:accent3>
        <a:accent4>
          <a:srgbClr val="DADADA"/>
        </a:accent4>
        <a:accent5>
          <a:srgbClr val="ADCAB8"/>
        </a:accent5>
        <a:accent6>
          <a:srgbClr val="E7B900"/>
        </a:accent6>
        <a:hlink>
          <a:srgbClr val="CC0000"/>
        </a:hlink>
        <a:folHlink>
          <a:srgbClr val="80808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Robot 9">
        <a:dk1>
          <a:srgbClr val="333300"/>
        </a:dk1>
        <a:lt1>
          <a:srgbClr val="FFFFFF"/>
        </a:lt1>
        <a:dk2>
          <a:srgbClr val="669900"/>
        </a:dk2>
        <a:lt2>
          <a:srgbClr val="FFFFCC"/>
        </a:lt2>
        <a:accent1>
          <a:srgbClr val="CCCC00"/>
        </a:accent1>
        <a:accent2>
          <a:srgbClr val="99CC00"/>
        </a:accent2>
        <a:accent3>
          <a:srgbClr val="B8CAAA"/>
        </a:accent3>
        <a:accent4>
          <a:srgbClr val="DADADA"/>
        </a:accent4>
        <a:accent5>
          <a:srgbClr val="E2E2AA"/>
        </a:accent5>
        <a:accent6>
          <a:srgbClr val="8AB900"/>
        </a:accent6>
        <a:hlink>
          <a:srgbClr val="336600"/>
        </a:hlink>
        <a:folHlink>
          <a:srgbClr val="FFFF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Robot 10">
        <a:dk1>
          <a:srgbClr val="333333"/>
        </a:dk1>
        <a:lt1>
          <a:srgbClr val="FFFFCC"/>
        </a:lt1>
        <a:dk2>
          <a:srgbClr val="660000"/>
        </a:dk2>
        <a:lt2>
          <a:srgbClr val="CCCCCC"/>
        </a:lt2>
        <a:accent1>
          <a:srgbClr val="FF6600"/>
        </a:accent1>
        <a:accent2>
          <a:srgbClr val="CC3300"/>
        </a:accent2>
        <a:accent3>
          <a:srgbClr val="B8AAAA"/>
        </a:accent3>
        <a:accent4>
          <a:srgbClr val="DADAAE"/>
        </a:accent4>
        <a:accent5>
          <a:srgbClr val="FFB8AA"/>
        </a:accent5>
        <a:accent6>
          <a:srgbClr val="B92D00"/>
        </a:accent6>
        <a:hlink>
          <a:srgbClr val="990000"/>
        </a:hlink>
        <a:folHlink>
          <a:srgbClr val="CC99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自訂設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Mimosa_TP10069043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Default Design">
      <a:majorFont>
        <a:latin typeface="Palatino Linotype"/>
        <a:ea typeface=""/>
        <a:cs typeface=""/>
      </a:majorFont>
      <a:minorFont>
        <a:latin typeface="Palatino Linotyp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Palatino Linotype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Palatino Linotype" pitchFamily="18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E8C567"/>
        </a:lt1>
        <a:dk2>
          <a:srgbClr val="2B5502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2DFB8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E8C567"/>
        </a:lt1>
        <a:dk2>
          <a:srgbClr val="2B5502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F2DFB8"/>
        </a:accent3>
        <a:accent4>
          <a:srgbClr val="000000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1_自訂設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smartHome</Template>
  <TotalTime>8109</TotalTime>
  <Words>4642</Words>
  <Application>Microsoft Office PowerPoint</Application>
  <PresentationFormat>如螢幕大小 (4:3)</PresentationFormat>
  <Paragraphs>1413</Paragraphs>
  <Slides>66</Slides>
  <Notes>38</Notes>
  <HiddenSlides>4</HiddenSlides>
  <MMClips>0</MMClips>
  <ScaleCrop>false</ScaleCrop>
  <HeadingPairs>
    <vt:vector size="6" baseType="variant">
      <vt:variant>
        <vt:lpstr>使用字型</vt:lpstr>
      </vt:variant>
      <vt:variant>
        <vt:i4>16</vt:i4>
      </vt:variant>
      <vt:variant>
        <vt:lpstr>佈景主題</vt:lpstr>
      </vt:variant>
      <vt:variant>
        <vt:i4>4</vt:i4>
      </vt:variant>
      <vt:variant>
        <vt:lpstr>投影片標題</vt:lpstr>
      </vt:variant>
      <vt:variant>
        <vt:i4>66</vt:i4>
      </vt:variant>
    </vt:vector>
  </HeadingPairs>
  <TitlesOfParts>
    <vt:vector size="86" baseType="lpstr">
      <vt:lpstr>Gulim</vt:lpstr>
      <vt:lpstr>SimHei</vt:lpstr>
      <vt:lpstr>SimHei</vt:lpstr>
      <vt:lpstr>Zapf Dingbats</vt:lpstr>
      <vt:lpstr>新細明體</vt:lpstr>
      <vt:lpstr>標楷體</vt:lpstr>
      <vt:lpstr>Arial</vt:lpstr>
      <vt:lpstr>Arial Black</vt:lpstr>
      <vt:lpstr>Calibri</vt:lpstr>
      <vt:lpstr>Cambria Math</vt:lpstr>
      <vt:lpstr>Candara</vt:lpstr>
      <vt:lpstr>Helvetica</vt:lpstr>
      <vt:lpstr>Palatino Linotype</vt:lpstr>
      <vt:lpstr>Times</vt:lpstr>
      <vt:lpstr>Times New Roman</vt:lpstr>
      <vt:lpstr>Wingdings</vt:lpstr>
      <vt:lpstr>smartHome</vt:lpstr>
      <vt:lpstr>自訂設計</vt:lpstr>
      <vt:lpstr>Mimosa_TP10069043</vt:lpstr>
      <vt:lpstr>1_自訂設計</vt:lpstr>
      <vt:lpstr> 基於智慧空間之銀髮族日常生活活動觀測照護系統  Activity of Daily Living-aware Elderly Health System in Pervasive Environment </vt:lpstr>
      <vt:lpstr>Outline </vt:lpstr>
      <vt:lpstr>Activity of Daily Living</vt:lpstr>
      <vt:lpstr>Motivation</vt:lpstr>
      <vt:lpstr>Objective</vt:lpstr>
      <vt:lpstr>Challenge</vt:lpstr>
      <vt:lpstr>Related Work</vt:lpstr>
      <vt:lpstr>System Flowchart</vt:lpstr>
      <vt:lpstr>Outline </vt:lpstr>
      <vt:lpstr>Architecture of Activity Recognition Model</vt:lpstr>
      <vt:lpstr>Describing Parts</vt:lpstr>
      <vt:lpstr>Activity Recognition of Training Mode</vt:lpstr>
      <vt:lpstr>Activity Recognition of Ambient Part</vt:lpstr>
      <vt:lpstr>Activity Recognition of Ambient Part</vt:lpstr>
      <vt:lpstr>Activity Recognition of Vital Sign Part</vt:lpstr>
      <vt:lpstr>Activity Recognition of Vital Sign Part</vt:lpstr>
      <vt:lpstr>Activity Recognition of Vital Sign Part</vt:lpstr>
      <vt:lpstr>Activity Recognition of Vital Sign Part</vt:lpstr>
      <vt:lpstr>Dirichlet Mixture Model</vt:lpstr>
      <vt:lpstr>Dirichlet Process Mixture Model</vt:lpstr>
      <vt:lpstr>Activity Recognition of Vital Sign Part</vt:lpstr>
      <vt:lpstr>AR model of Ambient and Vital Sign Fusion</vt:lpstr>
      <vt:lpstr>AR model of Ambient and Vital Sign Fusion</vt:lpstr>
      <vt:lpstr>AR model of Ambient and Vital Sign Fusion</vt:lpstr>
      <vt:lpstr>Describing Parts</vt:lpstr>
      <vt:lpstr>Activity Recognition Model of Online Mode</vt:lpstr>
      <vt:lpstr>Outline </vt:lpstr>
      <vt:lpstr>Describing Parts</vt:lpstr>
      <vt:lpstr>The Interface of Labeling Data</vt:lpstr>
      <vt:lpstr>The Interface of Labeling Data</vt:lpstr>
      <vt:lpstr>The Interface of Labeling Data</vt:lpstr>
      <vt:lpstr>Describing Parts</vt:lpstr>
      <vt:lpstr>Adaptive Learning on Online Mode</vt:lpstr>
      <vt:lpstr>Adaptive Learning on Online Mode</vt:lpstr>
      <vt:lpstr>Adaptive Learning on Online Mode</vt:lpstr>
      <vt:lpstr>Outline </vt:lpstr>
      <vt:lpstr>Experiment Setting</vt:lpstr>
      <vt:lpstr>Testing Activity of Daily Living</vt:lpstr>
      <vt:lpstr>Activity Recognition: Only Ambient</vt:lpstr>
      <vt:lpstr>Activity Recognition: Only Ambient</vt:lpstr>
      <vt:lpstr>Activity Recognition: Only Vital Sign</vt:lpstr>
      <vt:lpstr>Activity Recognition: Only Vital Sign</vt:lpstr>
      <vt:lpstr>Activity Recognition: Only Vital Sign</vt:lpstr>
      <vt:lpstr>Activity Recognition: Only Vital Sign</vt:lpstr>
      <vt:lpstr>AR Results: Fusion Ambient and  Vital Sign</vt:lpstr>
      <vt:lpstr>AR Results: Fusion Ambient and  Vital Sign</vt:lpstr>
      <vt:lpstr>AR Results: Fusion Ambient and  Vital Sign</vt:lpstr>
      <vt:lpstr>Discovering New Activity</vt:lpstr>
      <vt:lpstr>Performance of Online Activity Recognition</vt:lpstr>
      <vt:lpstr>Outline </vt:lpstr>
      <vt:lpstr>Conclusion</vt:lpstr>
      <vt:lpstr>Future works</vt:lpstr>
      <vt:lpstr>Appendix</vt:lpstr>
      <vt:lpstr>Aging in Place</vt:lpstr>
      <vt:lpstr>Motivation</vt:lpstr>
      <vt:lpstr>Activity Recognition of Training Mode</vt:lpstr>
      <vt:lpstr>Activity Recognition of Ambient Part</vt:lpstr>
      <vt:lpstr>Activity Recognition of Ambient Part</vt:lpstr>
      <vt:lpstr>Activity Recognition of Vital Sign Part</vt:lpstr>
      <vt:lpstr>Dirichlet Process Mixture Model</vt:lpstr>
      <vt:lpstr>Dirichlet Process Mixture Model</vt:lpstr>
      <vt:lpstr>Dirichlet Process Mixture Model</vt:lpstr>
      <vt:lpstr>Activity Recognition Model of Online Mode</vt:lpstr>
      <vt:lpstr>Activity of Daily Living-aware System</vt:lpstr>
      <vt:lpstr>Adaptive Learning on Online Mode</vt:lpstr>
      <vt:lpstr>Performance of Online Activity Recognition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以癌症存活癌症長者為中心之 健康量測與評估系統 Health Monitoring and Assessment System for Senior Cancer Survivors</dc:title>
  <dc:creator>黃冠翎</dc:creator>
  <cp:lastModifiedBy>陳雅虹</cp:lastModifiedBy>
  <cp:revision>414</cp:revision>
  <dcterms:created xsi:type="dcterms:W3CDTF">2014-07-08T14:21:11Z</dcterms:created>
  <dcterms:modified xsi:type="dcterms:W3CDTF">2015-07-15T07:36:27Z</dcterms:modified>
</cp:coreProperties>
</file>